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29"/>
  </p:notesMasterIdLst>
  <p:handoutMasterIdLst>
    <p:handoutMasterId r:id="rId30"/>
  </p:handoutMasterIdLst>
  <p:sldIdLst>
    <p:sldId id="1421" r:id="rId2"/>
    <p:sldId id="1497" r:id="rId3"/>
    <p:sldId id="1411" r:id="rId4"/>
    <p:sldId id="1415" r:id="rId5"/>
    <p:sldId id="1466" r:id="rId6"/>
    <p:sldId id="1424" r:id="rId7"/>
    <p:sldId id="1423" r:id="rId8"/>
    <p:sldId id="1390" r:id="rId9"/>
    <p:sldId id="1498" r:id="rId10"/>
    <p:sldId id="1499" r:id="rId11"/>
    <p:sldId id="1429" r:id="rId12"/>
    <p:sldId id="1409" r:id="rId13"/>
    <p:sldId id="1523" r:id="rId14"/>
    <p:sldId id="1524" r:id="rId15"/>
    <p:sldId id="1391" r:id="rId16"/>
    <p:sldId id="1502" r:id="rId17"/>
    <p:sldId id="1503" r:id="rId18"/>
    <p:sldId id="1526" r:id="rId19"/>
    <p:sldId id="1505" r:id="rId20"/>
    <p:sldId id="1506" r:id="rId21"/>
    <p:sldId id="1507" r:id="rId22"/>
    <p:sldId id="1508" r:id="rId23"/>
    <p:sldId id="1509" r:id="rId24"/>
    <p:sldId id="1510" r:id="rId25"/>
    <p:sldId id="1511" r:id="rId26"/>
    <p:sldId id="1512" r:id="rId27"/>
    <p:sldId id="1513" r:id="rId28"/>
  </p:sldIdLst>
  <p:sldSz cx="9144000" cy="6858000" type="screen4x3"/>
  <p:notesSz cx="7315200" cy="9601200"/>
  <p:defaultTextStyle>
    <a:defPPr>
      <a:defRPr lang="en-US"/>
    </a:defPPr>
    <a:lvl1pPr algn="l" rtl="0" fontAlgn="base">
      <a:spcBef>
        <a:spcPct val="0"/>
      </a:spcBef>
      <a:spcAft>
        <a:spcPct val="0"/>
      </a:spcAft>
      <a:defRPr sz="2000" kern="1200">
        <a:solidFill>
          <a:schemeClr val="tx1"/>
        </a:solidFill>
        <a:latin typeface="Verdana" pitchFamily="34" charset="0"/>
        <a:ea typeface="+mn-ea"/>
        <a:cs typeface="+mn-cs"/>
      </a:defRPr>
    </a:lvl1pPr>
    <a:lvl2pPr marL="457200" algn="l" rtl="0" fontAlgn="base">
      <a:spcBef>
        <a:spcPct val="0"/>
      </a:spcBef>
      <a:spcAft>
        <a:spcPct val="0"/>
      </a:spcAft>
      <a:defRPr sz="2000" kern="1200">
        <a:solidFill>
          <a:schemeClr val="tx1"/>
        </a:solidFill>
        <a:latin typeface="Verdana" pitchFamily="34" charset="0"/>
        <a:ea typeface="+mn-ea"/>
        <a:cs typeface="+mn-cs"/>
      </a:defRPr>
    </a:lvl2pPr>
    <a:lvl3pPr marL="914400" algn="l" rtl="0" fontAlgn="base">
      <a:spcBef>
        <a:spcPct val="0"/>
      </a:spcBef>
      <a:spcAft>
        <a:spcPct val="0"/>
      </a:spcAft>
      <a:defRPr sz="2000" kern="1200">
        <a:solidFill>
          <a:schemeClr val="tx1"/>
        </a:solidFill>
        <a:latin typeface="Verdana" pitchFamily="34" charset="0"/>
        <a:ea typeface="+mn-ea"/>
        <a:cs typeface="+mn-cs"/>
      </a:defRPr>
    </a:lvl3pPr>
    <a:lvl4pPr marL="1371600" algn="l" rtl="0" fontAlgn="base">
      <a:spcBef>
        <a:spcPct val="0"/>
      </a:spcBef>
      <a:spcAft>
        <a:spcPct val="0"/>
      </a:spcAft>
      <a:defRPr sz="2000" kern="1200">
        <a:solidFill>
          <a:schemeClr val="tx1"/>
        </a:solidFill>
        <a:latin typeface="Verdana" pitchFamily="34" charset="0"/>
        <a:ea typeface="+mn-ea"/>
        <a:cs typeface="+mn-cs"/>
      </a:defRPr>
    </a:lvl4pPr>
    <a:lvl5pPr marL="1828800" algn="l" rtl="0" fontAlgn="base">
      <a:spcBef>
        <a:spcPct val="0"/>
      </a:spcBef>
      <a:spcAft>
        <a:spcPct val="0"/>
      </a:spcAft>
      <a:defRPr sz="2000" kern="1200">
        <a:solidFill>
          <a:schemeClr val="tx1"/>
        </a:solidFill>
        <a:latin typeface="Verdana" pitchFamily="34" charset="0"/>
        <a:ea typeface="+mn-ea"/>
        <a:cs typeface="+mn-cs"/>
      </a:defRPr>
    </a:lvl5pPr>
    <a:lvl6pPr marL="2286000" algn="l" defTabSz="914400" rtl="0" eaLnBrk="1" latinLnBrk="0" hangingPunct="1">
      <a:defRPr sz="2000" kern="1200">
        <a:solidFill>
          <a:schemeClr val="tx1"/>
        </a:solidFill>
        <a:latin typeface="Verdana" pitchFamily="34" charset="0"/>
        <a:ea typeface="+mn-ea"/>
        <a:cs typeface="+mn-cs"/>
      </a:defRPr>
    </a:lvl6pPr>
    <a:lvl7pPr marL="2743200" algn="l" defTabSz="914400" rtl="0" eaLnBrk="1" latinLnBrk="0" hangingPunct="1">
      <a:defRPr sz="2000" kern="1200">
        <a:solidFill>
          <a:schemeClr val="tx1"/>
        </a:solidFill>
        <a:latin typeface="Verdana" pitchFamily="34" charset="0"/>
        <a:ea typeface="+mn-ea"/>
        <a:cs typeface="+mn-cs"/>
      </a:defRPr>
    </a:lvl7pPr>
    <a:lvl8pPr marL="3200400" algn="l" defTabSz="914400" rtl="0" eaLnBrk="1" latinLnBrk="0" hangingPunct="1">
      <a:defRPr sz="2000" kern="1200">
        <a:solidFill>
          <a:schemeClr val="tx1"/>
        </a:solidFill>
        <a:latin typeface="Verdana" pitchFamily="34" charset="0"/>
        <a:ea typeface="+mn-ea"/>
        <a:cs typeface="+mn-cs"/>
      </a:defRPr>
    </a:lvl8pPr>
    <a:lvl9pPr marL="3657600" algn="l" defTabSz="914400" rtl="0" eaLnBrk="1" latinLnBrk="0" hangingPunct="1">
      <a:defRPr sz="20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1968">
          <p15:clr>
            <a:srgbClr val="A4A3A4"/>
          </p15:clr>
        </p15:guide>
      </p15:sldGuideLst>
    </p:ext>
    <p:ext uri="{2D200454-40CA-4A62-9FC3-DE9A4176ACB9}">
      <p15:notesGuideLst xmlns:p15="http://schemas.microsoft.com/office/powerpoint/2012/main">
        <p15:guide id="1" orient="horz" pos="2904">
          <p15:clr>
            <a:srgbClr val="A4A3A4"/>
          </p15:clr>
        </p15:guide>
        <p15:guide id="2" pos="2184">
          <p15:clr>
            <a:srgbClr val="A4A3A4"/>
          </p15:clr>
        </p15:guide>
        <p15:guide id="3" orient="horz" pos="3024">
          <p15:clr>
            <a:srgbClr val="A4A3A4"/>
          </p15:clr>
        </p15:guide>
        <p15:guide id="4"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DFBD2D"/>
    <a:srgbClr val="F6FD71"/>
    <a:srgbClr val="FF3333"/>
    <a:srgbClr val="FD7E71"/>
    <a:srgbClr val="CC3300"/>
    <a:srgbClr val="000000"/>
    <a:srgbClr val="7076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2A2452-1637-1C5F-AC90-149BB4A1E33A}" v="48" dt="2024-04-10T13:07:47.7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45" autoAdjust="0"/>
    <p:restoredTop sz="75649" autoAdjust="0"/>
  </p:normalViewPr>
  <p:slideViewPr>
    <p:cSldViewPr snapToGrid="0">
      <p:cViewPr>
        <p:scale>
          <a:sx n="81" d="100"/>
          <a:sy n="81" d="100"/>
        </p:scale>
        <p:origin x="1488" y="240"/>
      </p:cViewPr>
      <p:guideLst>
        <p:guide orient="horz" pos="2448"/>
        <p:guide pos="1968"/>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varScale="1">
      <p:scale>
        <a:sx n="1" d="1"/>
        <a:sy n="1" d="1"/>
      </p:scale>
      <p:origin x="0" y="-2720"/>
    </p:cViewPr>
  </p:sorterViewPr>
  <p:notesViewPr>
    <p:cSldViewPr snapToGrid="0">
      <p:cViewPr>
        <p:scale>
          <a:sx n="75" d="100"/>
          <a:sy n="75" d="100"/>
        </p:scale>
        <p:origin x="-1404" y="732"/>
      </p:cViewPr>
      <p:guideLst>
        <p:guide orient="horz" pos="2904"/>
        <p:guide pos="2184"/>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microsoft.com/office/2016/11/relationships/changesInfo" Target="changesInfos/changesInfo1.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Bourgeat" userId="S::thomas.bourgeat@epfl.ch::c905bfc5-f54d-40f8-9569-0aebac52f548" providerId="AD" clId="Web-{A92A2452-1637-1C5F-AC90-149BB4A1E33A}"/>
    <pc:docChg chg="modSld modMainMaster">
      <pc:chgData name="Thomas Bourgeat" userId="S::thomas.bourgeat@epfl.ch::c905bfc5-f54d-40f8-9569-0aebac52f548" providerId="AD" clId="Web-{A92A2452-1637-1C5F-AC90-149BB4A1E33A}" dt="2024-04-10T13:07:47.743" v="34" actId="20577"/>
      <pc:docMkLst>
        <pc:docMk/>
      </pc:docMkLst>
      <pc:sldChg chg="addSp delSp modSp">
        <pc:chgData name="Thomas Bourgeat" userId="S::thomas.bourgeat@epfl.ch::c905bfc5-f54d-40f8-9569-0aebac52f548" providerId="AD" clId="Web-{A92A2452-1637-1C5F-AC90-149BB4A1E33A}" dt="2024-04-10T11:20:36.523" v="12"/>
        <pc:sldMkLst>
          <pc:docMk/>
          <pc:sldMk cId="750038293" sldId="1390"/>
        </pc:sldMkLst>
        <pc:spChg chg="del">
          <ac:chgData name="Thomas Bourgeat" userId="S::thomas.bourgeat@epfl.ch::c905bfc5-f54d-40f8-9569-0aebac52f548" providerId="AD" clId="Web-{A92A2452-1637-1C5F-AC90-149BB4A1E33A}" dt="2024-04-10T11:20:24.226" v="10"/>
          <ac:spMkLst>
            <pc:docMk/>
            <pc:sldMk cId="750038293" sldId="1390"/>
            <ac:spMk id="4" creationId="{26C985F5-94B5-1F47-28BF-4E8407F8BAC0}"/>
          </ac:spMkLst>
        </pc:spChg>
        <pc:spChg chg="add mod">
          <ac:chgData name="Thomas Bourgeat" userId="S::thomas.bourgeat@epfl.ch::c905bfc5-f54d-40f8-9569-0aebac52f548" providerId="AD" clId="Web-{A92A2452-1637-1C5F-AC90-149BB4A1E33A}" dt="2024-04-10T11:20:36.523" v="12"/>
          <ac:spMkLst>
            <pc:docMk/>
            <pc:sldMk cId="750038293" sldId="1390"/>
            <ac:spMk id="6" creationId="{4CF5DDA1-18C6-5CDC-DB30-44BAB5CFFC73}"/>
          </ac:spMkLst>
        </pc:spChg>
        <pc:spChg chg="del">
          <ac:chgData name="Thomas Bourgeat" userId="S::thomas.bourgeat@epfl.ch::c905bfc5-f54d-40f8-9569-0aebac52f548" providerId="AD" clId="Web-{A92A2452-1637-1C5F-AC90-149BB4A1E33A}" dt="2024-04-10T11:20:11.882" v="5"/>
          <ac:spMkLst>
            <pc:docMk/>
            <pc:sldMk cId="750038293" sldId="1390"/>
            <ac:spMk id="29" creationId="{F95962AA-C4C2-D21A-69EE-E6C0174E5F61}"/>
          </ac:spMkLst>
        </pc:spChg>
      </pc:sldChg>
      <pc:sldChg chg="addSp delSp modSp">
        <pc:chgData name="Thomas Bourgeat" userId="S::thomas.bourgeat@epfl.ch::c905bfc5-f54d-40f8-9569-0aebac52f548" providerId="AD" clId="Web-{A92A2452-1637-1C5F-AC90-149BB4A1E33A}" dt="2024-04-10T11:20:36.523" v="12"/>
        <pc:sldMkLst>
          <pc:docMk/>
          <pc:sldMk cId="3989798258" sldId="1391"/>
        </pc:sldMkLst>
        <pc:spChg chg="del">
          <ac:chgData name="Thomas Bourgeat" userId="S::thomas.bourgeat@epfl.ch::c905bfc5-f54d-40f8-9569-0aebac52f548" providerId="AD" clId="Web-{A92A2452-1637-1C5F-AC90-149BB4A1E33A}" dt="2024-04-10T11:20:24.226" v="10"/>
          <ac:spMkLst>
            <pc:docMk/>
            <pc:sldMk cId="3989798258" sldId="1391"/>
            <ac:spMk id="5" creationId="{DB954796-4041-E90D-9ED1-01D4B5A0E236}"/>
          </ac:spMkLst>
        </pc:spChg>
        <pc:spChg chg="del">
          <ac:chgData name="Thomas Bourgeat" userId="S::thomas.bourgeat@epfl.ch::c905bfc5-f54d-40f8-9569-0aebac52f548" providerId="AD" clId="Web-{A92A2452-1637-1C5F-AC90-149BB4A1E33A}" dt="2024-04-10T11:20:11.882" v="5"/>
          <ac:spMkLst>
            <pc:docMk/>
            <pc:sldMk cId="3989798258" sldId="1391"/>
            <ac:spMk id="6" creationId="{34B7AD81-9E07-7C86-E4E1-DB9A99E05099}"/>
          </ac:spMkLst>
        </pc:spChg>
        <pc:spChg chg="add mod">
          <ac:chgData name="Thomas Bourgeat" userId="S::thomas.bourgeat@epfl.ch::c905bfc5-f54d-40f8-9569-0aebac52f548" providerId="AD" clId="Web-{A92A2452-1637-1C5F-AC90-149BB4A1E33A}" dt="2024-04-10T11:20:36.523" v="12"/>
          <ac:spMkLst>
            <pc:docMk/>
            <pc:sldMk cId="3989798258" sldId="1391"/>
            <ac:spMk id="7" creationId="{10C3F33C-A569-0E1A-495C-2165FE8DA5AD}"/>
          </ac:spMkLst>
        </pc:spChg>
      </pc:sldChg>
      <pc:sldChg chg="addSp delSp modSp">
        <pc:chgData name="Thomas Bourgeat" userId="S::thomas.bourgeat@epfl.ch::c905bfc5-f54d-40f8-9569-0aebac52f548" providerId="AD" clId="Web-{A92A2452-1637-1C5F-AC90-149BB4A1E33A}" dt="2024-04-10T11:20:36.523" v="12"/>
        <pc:sldMkLst>
          <pc:docMk/>
          <pc:sldMk cId="144282260" sldId="1409"/>
        </pc:sldMkLst>
        <pc:spChg chg="del">
          <ac:chgData name="Thomas Bourgeat" userId="S::thomas.bourgeat@epfl.ch::c905bfc5-f54d-40f8-9569-0aebac52f548" providerId="AD" clId="Web-{A92A2452-1637-1C5F-AC90-149BB4A1E33A}" dt="2024-04-10T11:20:24.226" v="10"/>
          <ac:spMkLst>
            <pc:docMk/>
            <pc:sldMk cId="144282260" sldId="1409"/>
            <ac:spMk id="7" creationId="{901CC870-CD73-B33C-78FA-AE84F8F6E785}"/>
          </ac:spMkLst>
        </pc:spChg>
        <pc:spChg chg="add mod">
          <ac:chgData name="Thomas Bourgeat" userId="S::thomas.bourgeat@epfl.ch::c905bfc5-f54d-40f8-9569-0aebac52f548" providerId="AD" clId="Web-{A92A2452-1637-1C5F-AC90-149BB4A1E33A}" dt="2024-04-10T11:20:36.523" v="12"/>
          <ac:spMkLst>
            <pc:docMk/>
            <pc:sldMk cId="144282260" sldId="1409"/>
            <ac:spMk id="15" creationId="{1FE1A6EC-6F3A-09E4-78F0-561B7E499B45}"/>
          </ac:spMkLst>
        </pc:spChg>
        <pc:spChg chg="del">
          <ac:chgData name="Thomas Bourgeat" userId="S::thomas.bourgeat@epfl.ch::c905bfc5-f54d-40f8-9569-0aebac52f548" providerId="AD" clId="Web-{A92A2452-1637-1C5F-AC90-149BB4A1E33A}" dt="2024-04-10T11:20:11.882" v="5"/>
          <ac:spMkLst>
            <pc:docMk/>
            <pc:sldMk cId="144282260" sldId="1409"/>
            <ac:spMk id="17" creationId="{00AA7241-DC8F-E978-2AC0-4D61C60DAA73}"/>
          </ac:spMkLst>
        </pc:spChg>
      </pc:sldChg>
      <pc:sldChg chg="addSp delSp modSp">
        <pc:chgData name="Thomas Bourgeat" userId="S::thomas.bourgeat@epfl.ch::c905bfc5-f54d-40f8-9569-0aebac52f548" providerId="AD" clId="Web-{A92A2452-1637-1C5F-AC90-149BB4A1E33A}" dt="2024-04-10T13:06:47.492" v="22" actId="20577"/>
        <pc:sldMkLst>
          <pc:docMk/>
          <pc:sldMk cId="2446029948" sldId="1411"/>
        </pc:sldMkLst>
        <pc:spChg chg="del">
          <ac:chgData name="Thomas Bourgeat" userId="S::thomas.bourgeat@epfl.ch::c905bfc5-f54d-40f8-9569-0aebac52f548" providerId="AD" clId="Web-{A92A2452-1637-1C5F-AC90-149BB4A1E33A}" dt="2024-04-10T11:20:24.226" v="10"/>
          <ac:spMkLst>
            <pc:docMk/>
            <pc:sldMk cId="2446029948" sldId="1411"/>
            <ac:spMk id="2" creationId="{210A5745-FDBB-8325-EBFA-DB1E80883D5C}"/>
          </ac:spMkLst>
        </pc:spChg>
        <pc:spChg chg="add mod">
          <ac:chgData name="Thomas Bourgeat" userId="S::thomas.bourgeat@epfl.ch::c905bfc5-f54d-40f8-9569-0aebac52f548" providerId="AD" clId="Web-{A92A2452-1637-1C5F-AC90-149BB4A1E33A}" dt="2024-04-10T11:20:36.523" v="12"/>
          <ac:spMkLst>
            <pc:docMk/>
            <pc:sldMk cId="2446029948" sldId="1411"/>
            <ac:spMk id="4" creationId="{B44958E4-5AF1-5E6F-30CD-9F0EFF58BA74}"/>
          </ac:spMkLst>
        </pc:spChg>
        <pc:spChg chg="del">
          <ac:chgData name="Thomas Bourgeat" userId="S::thomas.bourgeat@epfl.ch::c905bfc5-f54d-40f8-9569-0aebac52f548" providerId="AD" clId="Web-{A92A2452-1637-1C5F-AC90-149BB4A1E33A}" dt="2024-04-10T11:20:11.882" v="5"/>
          <ac:spMkLst>
            <pc:docMk/>
            <pc:sldMk cId="2446029948" sldId="1411"/>
            <ac:spMk id="7" creationId="{DD884250-8390-11A5-7A60-9D2728DD14D3}"/>
          </ac:spMkLst>
        </pc:spChg>
        <pc:spChg chg="mod">
          <ac:chgData name="Thomas Bourgeat" userId="S::thomas.bourgeat@epfl.ch::c905bfc5-f54d-40f8-9569-0aebac52f548" providerId="AD" clId="Web-{A92A2452-1637-1C5F-AC90-149BB4A1E33A}" dt="2024-04-10T13:06:47.492" v="22" actId="20577"/>
          <ac:spMkLst>
            <pc:docMk/>
            <pc:sldMk cId="2446029948" sldId="1411"/>
            <ac:spMk id="44" creationId="{00000000-0000-0000-0000-000000000000}"/>
          </ac:spMkLst>
        </pc:spChg>
      </pc:sldChg>
      <pc:sldChg chg="addSp delSp modSp">
        <pc:chgData name="Thomas Bourgeat" userId="S::thomas.bourgeat@epfl.ch::c905bfc5-f54d-40f8-9569-0aebac52f548" providerId="AD" clId="Web-{A92A2452-1637-1C5F-AC90-149BB4A1E33A}" dt="2024-04-10T11:20:36.523" v="12"/>
        <pc:sldMkLst>
          <pc:docMk/>
          <pc:sldMk cId="1746759779" sldId="1415"/>
        </pc:sldMkLst>
        <pc:spChg chg="del">
          <ac:chgData name="Thomas Bourgeat" userId="S::thomas.bourgeat@epfl.ch::c905bfc5-f54d-40f8-9569-0aebac52f548" providerId="AD" clId="Web-{A92A2452-1637-1C5F-AC90-149BB4A1E33A}" dt="2024-04-10T11:20:24.226" v="10"/>
          <ac:spMkLst>
            <pc:docMk/>
            <pc:sldMk cId="1746759779" sldId="1415"/>
            <ac:spMk id="2" creationId="{E46919CF-03FD-08F3-98A2-9EAD0EEF207C}"/>
          </ac:spMkLst>
        </pc:spChg>
        <pc:spChg chg="add mod">
          <ac:chgData name="Thomas Bourgeat" userId="S::thomas.bourgeat@epfl.ch::c905bfc5-f54d-40f8-9569-0aebac52f548" providerId="AD" clId="Web-{A92A2452-1637-1C5F-AC90-149BB4A1E33A}" dt="2024-04-10T11:20:36.523" v="12"/>
          <ac:spMkLst>
            <pc:docMk/>
            <pc:sldMk cId="1746759779" sldId="1415"/>
            <ac:spMk id="4" creationId="{B512FCB1-CEF3-3E4A-403E-054BA3792D6B}"/>
          </ac:spMkLst>
        </pc:spChg>
        <pc:spChg chg="del">
          <ac:chgData name="Thomas Bourgeat" userId="S::thomas.bourgeat@epfl.ch::c905bfc5-f54d-40f8-9569-0aebac52f548" providerId="AD" clId="Web-{A92A2452-1637-1C5F-AC90-149BB4A1E33A}" dt="2024-04-10T11:20:11.882" v="5"/>
          <ac:spMkLst>
            <pc:docMk/>
            <pc:sldMk cId="1746759779" sldId="1415"/>
            <ac:spMk id="5" creationId="{3887C444-73D5-C7D2-36F7-E2FA577B5A92}"/>
          </ac:spMkLst>
        </pc:spChg>
      </pc:sldChg>
      <pc:sldChg chg="addSp delSp modSp">
        <pc:chgData name="Thomas Bourgeat" userId="S::thomas.bourgeat@epfl.ch::c905bfc5-f54d-40f8-9569-0aebac52f548" providerId="AD" clId="Web-{A92A2452-1637-1C5F-AC90-149BB4A1E33A}" dt="2024-04-10T11:20:30.523" v="11"/>
        <pc:sldMkLst>
          <pc:docMk/>
          <pc:sldMk cId="353023116" sldId="1421"/>
        </pc:sldMkLst>
        <pc:spChg chg="del">
          <ac:chgData name="Thomas Bourgeat" userId="S::thomas.bourgeat@epfl.ch::c905bfc5-f54d-40f8-9569-0aebac52f548" providerId="AD" clId="Web-{A92A2452-1637-1C5F-AC90-149BB4A1E33A}" dt="2024-04-10T11:20:18.414" v="6"/>
          <ac:spMkLst>
            <pc:docMk/>
            <pc:sldMk cId="353023116" sldId="1421"/>
            <ac:spMk id="2" creationId="{31BDA823-6280-D3CA-0A2F-439AC6B1E59C}"/>
          </ac:spMkLst>
        </pc:spChg>
        <pc:spChg chg="add del mod">
          <ac:chgData name="Thomas Bourgeat" userId="S::thomas.bourgeat@epfl.ch::c905bfc5-f54d-40f8-9569-0aebac52f548" providerId="AD" clId="Web-{A92A2452-1637-1C5F-AC90-149BB4A1E33A}" dt="2024-04-10T11:20:18.507" v="9"/>
          <ac:spMkLst>
            <pc:docMk/>
            <pc:sldMk cId="353023116" sldId="1421"/>
            <ac:spMk id="4" creationId="{FED67C18-8CD8-13A1-AE71-BA1585498DA3}"/>
          </ac:spMkLst>
        </pc:spChg>
        <pc:spChg chg="del">
          <ac:chgData name="Thomas Bourgeat" userId="S::thomas.bourgeat@epfl.ch::c905bfc5-f54d-40f8-9569-0aebac52f548" providerId="AD" clId="Web-{A92A2452-1637-1C5F-AC90-149BB4A1E33A}" dt="2024-04-10T11:20:05.616" v="4"/>
          <ac:spMkLst>
            <pc:docMk/>
            <pc:sldMk cId="353023116" sldId="1421"/>
            <ac:spMk id="5" creationId="{859A49AB-161D-8A6C-FB23-0B3798200689}"/>
          </ac:spMkLst>
        </pc:spChg>
        <pc:spChg chg="add mod">
          <ac:chgData name="Thomas Bourgeat" userId="S::thomas.bourgeat@epfl.ch::c905bfc5-f54d-40f8-9569-0aebac52f548" providerId="AD" clId="Web-{A92A2452-1637-1C5F-AC90-149BB4A1E33A}" dt="2024-04-10T11:20:30.523" v="11"/>
          <ac:spMkLst>
            <pc:docMk/>
            <pc:sldMk cId="353023116" sldId="1421"/>
            <ac:spMk id="6" creationId="{C0010894-C9B8-9CD6-BEDF-91839928B5C4}"/>
          </ac:spMkLst>
        </pc:spChg>
        <pc:spChg chg="mod">
          <ac:chgData name="Thomas Bourgeat" userId="S::thomas.bourgeat@epfl.ch::c905bfc5-f54d-40f8-9569-0aebac52f548" providerId="AD" clId="Web-{A92A2452-1637-1C5F-AC90-149BB4A1E33A}" dt="2024-04-10T11:19:47.491" v="3" actId="20577"/>
          <ac:spMkLst>
            <pc:docMk/>
            <pc:sldMk cId="353023116" sldId="1421"/>
            <ac:spMk id="7169" creationId="{00000000-0000-0000-0000-000000000000}"/>
          </ac:spMkLst>
        </pc:spChg>
      </pc:sldChg>
      <pc:sldChg chg="addSp delSp modSp">
        <pc:chgData name="Thomas Bourgeat" userId="S::thomas.bourgeat@epfl.ch::c905bfc5-f54d-40f8-9569-0aebac52f548" providerId="AD" clId="Web-{A92A2452-1637-1C5F-AC90-149BB4A1E33A}" dt="2024-04-10T11:20:36.523" v="12"/>
        <pc:sldMkLst>
          <pc:docMk/>
          <pc:sldMk cId="4011551892" sldId="1423"/>
        </pc:sldMkLst>
        <pc:spChg chg="del">
          <ac:chgData name="Thomas Bourgeat" userId="S::thomas.bourgeat@epfl.ch::c905bfc5-f54d-40f8-9569-0aebac52f548" providerId="AD" clId="Web-{A92A2452-1637-1C5F-AC90-149BB4A1E33A}" dt="2024-04-10T11:20:24.226" v="10"/>
          <ac:spMkLst>
            <pc:docMk/>
            <pc:sldMk cId="4011551892" sldId="1423"/>
            <ac:spMk id="5" creationId="{7E91B6FC-42F6-ABB9-5722-867694CEDAD9}"/>
          </ac:spMkLst>
        </pc:spChg>
        <pc:spChg chg="add mod">
          <ac:chgData name="Thomas Bourgeat" userId="S::thomas.bourgeat@epfl.ch::c905bfc5-f54d-40f8-9569-0aebac52f548" providerId="AD" clId="Web-{A92A2452-1637-1C5F-AC90-149BB4A1E33A}" dt="2024-04-10T11:20:36.523" v="12"/>
          <ac:spMkLst>
            <pc:docMk/>
            <pc:sldMk cId="4011551892" sldId="1423"/>
            <ac:spMk id="6" creationId="{1E3A03C7-6D7B-FBBE-88F3-7A16D970C88C}"/>
          </ac:spMkLst>
        </pc:spChg>
        <pc:spChg chg="del">
          <ac:chgData name="Thomas Bourgeat" userId="S::thomas.bourgeat@epfl.ch::c905bfc5-f54d-40f8-9569-0aebac52f548" providerId="AD" clId="Web-{A92A2452-1637-1C5F-AC90-149BB4A1E33A}" dt="2024-04-10T11:20:11.882" v="5"/>
          <ac:spMkLst>
            <pc:docMk/>
            <pc:sldMk cId="4011551892" sldId="1423"/>
            <ac:spMk id="9" creationId="{C8059E78-D9E8-9B62-B55F-D6A04B2D5C35}"/>
          </ac:spMkLst>
        </pc:spChg>
      </pc:sldChg>
      <pc:sldChg chg="addSp delSp modSp">
        <pc:chgData name="Thomas Bourgeat" userId="S::thomas.bourgeat@epfl.ch::c905bfc5-f54d-40f8-9569-0aebac52f548" providerId="AD" clId="Web-{A92A2452-1637-1C5F-AC90-149BB4A1E33A}" dt="2024-04-10T13:07:47.743" v="34" actId="20577"/>
        <pc:sldMkLst>
          <pc:docMk/>
          <pc:sldMk cId="1156502386" sldId="1424"/>
        </pc:sldMkLst>
        <pc:spChg chg="mod">
          <ac:chgData name="Thomas Bourgeat" userId="S::thomas.bourgeat@epfl.ch::c905bfc5-f54d-40f8-9569-0aebac52f548" providerId="AD" clId="Web-{A92A2452-1637-1C5F-AC90-149BB4A1E33A}" dt="2024-04-10T13:07:47.743" v="34" actId="20577"/>
          <ac:spMkLst>
            <pc:docMk/>
            <pc:sldMk cId="1156502386" sldId="1424"/>
            <ac:spMk id="3" creationId="{00000000-0000-0000-0000-000000000000}"/>
          </ac:spMkLst>
        </pc:spChg>
        <pc:spChg chg="del">
          <ac:chgData name="Thomas Bourgeat" userId="S::thomas.bourgeat@epfl.ch::c905bfc5-f54d-40f8-9569-0aebac52f548" providerId="AD" clId="Web-{A92A2452-1637-1C5F-AC90-149BB4A1E33A}" dt="2024-04-10T11:20:24.226" v="10"/>
          <ac:spMkLst>
            <pc:docMk/>
            <pc:sldMk cId="1156502386" sldId="1424"/>
            <ac:spMk id="5" creationId="{476DE58E-732D-FA71-4E20-34BA1825EA73}"/>
          </ac:spMkLst>
        </pc:spChg>
        <pc:spChg chg="add mod">
          <ac:chgData name="Thomas Bourgeat" userId="S::thomas.bourgeat@epfl.ch::c905bfc5-f54d-40f8-9569-0aebac52f548" providerId="AD" clId="Web-{A92A2452-1637-1C5F-AC90-149BB4A1E33A}" dt="2024-04-10T11:20:36.523" v="12"/>
          <ac:spMkLst>
            <pc:docMk/>
            <pc:sldMk cId="1156502386" sldId="1424"/>
            <ac:spMk id="6" creationId="{24FC52D6-DE22-7C3D-0C10-2E8E44A19602}"/>
          </ac:spMkLst>
        </pc:spChg>
        <pc:spChg chg="del">
          <ac:chgData name="Thomas Bourgeat" userId="S::thomas.bourgeat@epfl.ch::c905bfc5-f54d-40f8-9569-0aebac52f548" providerId="AD" clId="Web-{A92A2452-1637-1C5F-AC90-149BB4A1E33A}" dt="2024-04-10T11:20:11.882" v="5"/>
          <ac:spMkLst>
            <pc:docMk/>
            <pc:sldMk cId="1156502386" sldId="1424"/>
            <ac:spMk id="9" creationId="{59721C08-4A45-82AB-A07C-3FE727F8A713}"/>
          </ac:spMkLst>
        </pc:spChg>
      </pc:sldChg>
      <pc:sldChg chg="addSp delSp modSp">
        <pc:chgData name="Thomas Bourgeat" userId="S::thomas.bourgeat@epfl.ch::c905bfc5-f54d-40f8-9569-0aebac52f548" providerId="AD" clId="Web-{A92A2452-1637-1C5F-AC90-149BB4A1E33A}" dt="2024-04-10T11:20:36.523" v="12"/>
        <pc:sldMkLst>
          <pc:docMk/>
          <pc:sldMk cId="3969817423" sldId="1429"/>
        </pc:sldMkLst>
        <pc:spChg chg="del">
          <ac:chgData name="Thomas Bourgeat" userId="S::thomas.bourgeat@epfl.ch::c905bfc5-f54d-40f8-9569-0aebac52f548" providerId="AD" clId="Web-{A92A2452-1637-1C5F-AC90-149BB4A1E33A}" dt="2024-04-10T11:20:24.226" v="10"/>
          <ac:spMkLst>
            <pc:docMk/>
            <pc:sldMk cId="3969817423" sldId="1429"/>
            <ac:spMk id="5" creationId="{0348D787-CEB6-CF9A-7E07-307225B937BB}"/>
          </ac:spMkLst>
        </pc:spChg>
        <pc:spChg chg="add mod">
          <ac:chgData name="Thomas Bourgeat" userId="S::thomas.bourgeat@epfl.ch::c905bfc5-f54d-40f8-9569-0aebac52f548" providerId="AD" clId="Web-{A92A2452-1637-1C5F-AC90-149BB4A1E33A}" dt="2024-04-10T11:20:36.523" v="12"/>
          <ac:spMkLst>
            <pc:docMk/>
            <pc:sldMk cId="3969817423" sldId="1429"/>
            <ac:spMk id="6" creationId="{B872AF98-5A19-8F89-5941-69C7B87259FD}"/>
          </ac:spMkLst>
        </pc:spChg>
        <pc:spChg chg="del">
          <ac:chgData name="Thomas Bourgeat" userId="S::thomas.bourgeat@epfl.ch::c905bfc5-f54d-40f8-9569-0aebac52f548" providerId="AD" clId="Web-{A92A2452-1637-1C5F-AC90-149BB4A1E33A}" dt="2024-04-10T11:20:11.882" v="5"/>
          <ac:spMkLst>
            <pc:docMk/>
            <pc:sldMk cId="3969817423" sldId="1429"/>
            <ac:spMk id="12" creationId="{D9700417-C9B0-9DF1-A406-82BC818D28F6}"/>
          </ac:spMkLst>
        </pc:spChg>
      </pc:sldChg>
      <pc:sldChg chg="addSp delSp modSp">
        <pc:chgData name="Thomas Bourgeat" userId="S::thomas.bourgeat@epfl.ch::c905bfc5-f54d-40f8-9569-0aebac52f548" providerId="AD" clId="Web-{A92A2452-1637-1C5F-AC90-149BB4A1E33A}" dt="2024-04-10T11:20:36.523" v="12"/>
        <pc:sldMkLst>
          <pc:docMk/>
          <pc:sldMk cId="2827265526" sldId="1466"/>
        </pc:sldMkLst>
        <pc:spChg chg="del">
          <ac:chgData name="Thomas Bourgeat" userId="S::thomas.bourgeat@epfl.ch::c905bfc5-f54d-40f8-9569-0aebac52f548" providerId="AD" clId="Web-{A92A2452-1637-1C5F-AC90-149BB4A1E33A}" dt="2024-04-10T11:20:24.226" v="10"/>
          <ac:spMkLst>
            <pc:docMk/>
            <pc:sldMk cId="2827265526" sldId="1466"/>
            <ac:spMk id="5" creationId="{BC85595C-B7AA-690A-6FB2-43FBDFA1CAF1}"/>
          </ac:spMkLst>
        </pc:spChg>
        <pc:spChg chg="add mod">
          <ac:chgData name="Thomas Bourgeat" userId="S::thomas.bourgeat@epfl.ch::c905bfc5-f54d-40f8-9569-0aebac52f548" providerId="AD" clId="Web-{A92A2452-1637-1C5F-AC90-149BB4A1E33A}" dt="2024-04-10T11:20:36.523" v="12"/>
          <ac:spMkLst>
            <pc:docMk/>
            <pc:sldMk cId="2827265526" sldId="1466"/>
            <ac:spMk id="6" creationId="{4F825AEE-043D-31DF-CAD9-C4E8E0D4FBAB}"/>
          </ac:spMkLst>
        </pc:spChg>
        <pc:spChg chg="del">
          <ac:chgData name="Thomas Bourgeat" userId="S::thomas.bourgeat@epfl.ch::c905bfc5-f54d-40f8-9569-0aebac52f548" providerId="AD" clId="Web-{A92A2452-1637-1C5F-AC90-149BB4A1E33A}" dt="2024-04-10T11:20:11.882" v="5"/>
          <ac:spMkLst>
            <pc:docMk/>
            <pc:sldMk cId="2827265526" sldId="1466"/>
            <ac:spMk id="17" creationId="{98F0B875-F418-5005-1B0F-270D12F79304}"/>
          </ac:spMkLst>
        </pc:spChg>
      </pc:sldChg>
      <pc:sldChg chg="addSp delSp modSp">
        <pc:chgData name="Thomas Bourgeat" userId="S::thomas.bourgeat@epfl.ch::c905bfc5-f54d-40f8-9569-0aebac52f548" providerId="AD" clId="Web-{A92A2452-1637-1C5F-AC90-149BB4A1E33A}" dt="2024-04-10T11:20:36.523" v="12"/>
        <pc:sldMkLst>
          <pc:docMk/>
          <pc:sldMk cId="3678280651" sldId="1497"/>
        </pc:sldMkLst>
        <pc:spChg chg="del">
          <ac:chgData name="Thomas Bourgeat" userId="S::thomas.bourgeat@epfl.ch::c905bfc5-f54d-40f8-9569-0aebac52f548" providerId="AD" clId="Web-{A92A2452-1637-1C5F-AC90-149BB4A1E33A}" dt="2024-04-10T11:20:11.882" v="5"/>
          <ac:spMkLst>
            <pc:docMk/>
            <pc:sldMk cId="3678280651" sldId="1497"/>
            <ac:spMk id="5" creationId="{3A25E200-9FB4-2AB4-181F-518D848C650D}"/>
          </ac:spMkLst>
        </pc:spChg>
        <pc:spChg chg="add mod">
          <ac:chgData name="Thomas Bourgeat" userId="S::thomas.bourgeat@epfl.ch::c905bfc5-f54d-40f8-9569-0aebac52f548" providerId="AD" clId="Web-{A92A2452-1637-1C5F-AC90-149BB4A1E33A}" dt="2024-04-10T11:20:36.523" v="12"/>
          <ac:spMkLst>
            <pc:docMk/>
            <pc:sldMk cId="3678280651" sldId="1497"/>
            <ac:spMk id="6" creationId="{C4FEEA8D-5FE3-3378-E759-F3A803E9D800}"/>
          </ac:spMkLst>
        </pc:spChg>
        <pc:spChg chg="del">
          <ac:chgData name="Thomas Bourgeat" userId="S::thomas.bourgeat@epfl.ch::c905bfc5-f54d-40f8-9569-0aebac52f548" providerId="AD" clId="Web-{A92A2452-1637-1C5F-AC90-149BB4A1E33A}" dt="2024-04-10T11:20:24.226" v="10"/>
          <ac:spMkLst>
            <pc:docMk/>
            <pc:sldMk cId="3678280651" sldId="1497"/>
            <ac:spMk id="7" creationId="{BD3E41DD-B0E9-BE4A-D2EC-BBBC70D0B4F0}"/>
          </ac:spMkLst>
        </pc:spChg>
      </pc:sldChg>
      <pc:sldChg chg="addSp delSp modSp">
        <pc:chgData name="Thomas Bourgeat" userId="S::thomas.bourgeat@epfl.ch::c905bfc5-f54d-40f8-9569-0aebac52f548" providerId="AD" clId="Web-{A92A2452-1637-1C5F-AC90-149BB4A1E33A}" dt="2024-04-10T11:20:36.523" v="12"/>
        <pc:sldMkLst>
          <pc:docMk/>
          <pc:sldMk cId="993713669" sldId="1498"/>
        </pc:sldMkLst>
        <pc:spChg chg="del">
          <ac:chgData name="Thomas Bourgeat" userId="S::thomas.bourgeat@epfl.ch::c905bfc5-f54d-40f8-9569-0aebac52f548" providerId="AD" clId="Web-{A92A2452-1637-1C5F-AC90-149BB4A1E33A}" dt="2024-04-10T11:20:24.226" v="10"/>
          <ac:spMkLst>
            <pc:docMk/>
            <pc:sldMk cId="993713669" sldId="1498"/>
            <ac:spMk id="4" creationId="{B05BA323-5B1C-7AEA-7B63-EAA7044C5683}"/>
          </ac:spMkLst>
        </pc:spChg>
        <pc:spChg chg="add mod">
          <ac:chgData name="Thomas Bourgeat" userId="S::thomas.bourgeat@epfl.ch::c905bfc5-f54d-40f8-9569-0aebac52f548" providerId="AD" clId="Web-{A92A2452-1637-1C5F-AC90-149BB4A1E33A}" dt="2024-04-10T11:20:36.523" v="12"/>
          <ac:spMkLst>
            <pc:docMk/>
            <pc:sldMk cId="993713669" sldId="1498"/>
            <ac:spMk id="6" creationId="{A6EAD45C-AB4E-D9D5-25D1-05C93AFBE1BB}"/>
          </ac:spMkLst>
        </pc:spChg>
        <pc:spChg chg="del">
          <ac:chgData name="Thomas Bourgeat" userId="S::thomas.bourgeat@epfl.ch::c905bfc5-f54d-40f8-9569-0aebac52f548" providerId="AD" clId="Web-{A92A2452-1637-1C5F-AC90-149BB4A1E33A}" dt="2024-04-10T11:20:11.882" v="5"/>
          <ac:spMkLst>
            <pc:docMk/>
            <pc:sldMk cId="993713669" sldId="1498"/>
            <ac:spMk id="8" creationId="{7DC47B37-9F22-A31F-2592-C7EEA1D4D176}"/>
          </ac:spMkLst>
        </pc:spChg>
      </pc:sldChg>
      <pc:sldChg chg="addSp delSp modSp">
        <pc:chgData name="Thomas Bourgeat" userId="S::thomas.bourgeat@epfl.ch::c905bfc5-f54d-40f8-9569-0aebac52f548" providerId="AD" clId="Web-{A92A2452-1637-1C5F-AC90-149BB4A1E33A}" dt="2024-04-10T11:20:36.523" v="12"/>
        <pc:sldMkLst>
          <pc:docMk/>
          <pc:sldMk cId="2714670473" sldId="1499"/>
        </pc:sldMkLst>
        <pc:spChg chg="del">
          <ac:chgData name="Thomas Bourgeat" userId="S::thomas.bourgeat@epfl.ch::c905bfc5-f54d-40f8-9569-0aebac52f548" providerId="AD" clId="Web-{A92A2452-1637-1C5F-AC90-149BB4A1E33A}" dt="2024-04-10T11:20:24.226" v="10"/>
          <ac:spMkLst>
            <pc:docMk/>
            <pc:sldMk cId="2714670473" sldId="1499"/>
            <ac:spMk id="4" creationId="{022932D3-00CE-3D25-2781-B63CCD6DAC1B}"/>
          </ac:spMkLst>
        </pc:spChg>
        <pc:spChg chg="add mod">
          <ac:chgData name="Thomas Bourgeat" userId="S::thomas.bourgeat@epfl.ch::c905bfc5-f54d-40f8-9569-0aebac52f548" providerId="AD" clId="Web-{A92A2452-1637-1C5F-AC90-149BB4A1E33A}" dt="2024-04-10T11:20:36.523" v="12"/>
          <ac:spMkLst>
            <pc:docMk/>
            <pc:sldMk cId="2714670473" sldId="1499"/>
            <ac:spMk id="5" creationId="{8A19AC36-3179-C368-04EC-D9EC12A30810}"/>
          </ac:spMkLst>
        </pc:spChg>
        <pc:spChg chg="del">
          <ac:chgData name="Thomas Bourgeat" userId="S::thomas.bourgeat@epfl.ch::c905bfc5-f54d-40f8-9569-0aebac52f548" providerId="AD" clId="Web-{A92A2452-1637-1C5F-AC90-149BB4A1E33A}" dt="2024-04-10T11:20:11.882" v="5"/>
          <ac:spMkLst>
            <pc:docMk/>
            <pc:sldMk cId="2714670473" sldId="1499"/>
            <ac:spMk id="9" creationId="{497DEB16-06BA-4083-B09F-8EAE7CCB67D4}"/>
          </ac:spMkLst>
        </pc:spChg>
      </pc:sldChg>
      <pc:sldChg chg="addSp delSp modSp">
        <pc:chgData name="Thomas Bourgeat" userId="S::thomas.bourgeat@epfl.ch::c905bfc5-f54d-40f8-9569-0aebac52f548" providerId="AD" clId="Web-{A92A2452-1637-1C5F-AC90-149BB4A1E33A}" dt="2024-04-10T11:20:36.523" v="12"/>
        <pc:sldMkLst>
          <pc:docMk/>
          <pc:sldMk cId="3266254734" sldId="1502"/>
        </pc:sldMkLst>
        <pc:spChg chg="del">
          <ac:chgData name="Thomas Bourgeat" userId="S::thomas.bourgeat@epfl.ch::c905bfc5-f54d-40f8-9569-0aebac52f548" providerId="AD" clId="Web-{A92A2452-1637-1C5F-AC90-149BB4A1E33A}" dt="2024-04-10T11:20:24.226" v="10"/>
          <ac:spMkLst>
            <pc:docMk/>
            <pc:sldMk cId="3266254734" sldId="1502"/>
            <ac:spMk id="4" creationId="{858950B2-1770-8FAE-EAFF-E7B43441BF72}"/>
          </ac:spMkLst>
        </pc:spChg>
        <pc:spChg chg="add mod">
          <ac:chgData name="Thomas Bourgeat" userId="S::thomas.bourgeat@epfl.ch::c905bfc5-f54d-40f8-9569-0aebac52f548" providerId="AD" clId="Web-{A92A2452-1637-1C5F-AC90-149BB4A1E33A}" dt="2024-04-10T11:20:36.523" v="12"/>
          <ac:spMkLst>
            <pc:docMk/>
            <pc:sldMk cId="3266254734" sldId="1502"/>
            <ac:spMk id="5" creationId="{3EAEED28-9680-91D5-40B7-FBFC254CDF46}"/>
          </ac:spMkLst>
        </pc:spChg>
        <pc:spChg chg="del">
          <ac:chgData name="Thomas Bourgeat" userId="S::thomas.bourgeat@epfl.ch::c905bfc5-f54d-40f8-9569-0aebac52f548" providerId="AD" clId="Web-{A92A2452-1637-1C5F-AC90-149BB4A1E33A}" dt="2024-04-10T11:20:11.882" v="5"/>
          <ac:spMkLst>
            <pc:docMk/>
            <pc:sldMk cId="3266254734" sldId="1502"/>
            <ac:spMk id="9" creationId="{0290B7D0-7695-71CB-12E8-9BBC777383A2}"/>
          </ac:spMkLst>
        </pc:spChg>
      </pc:sldChg>
      <pc:sldChg chg="addSp delSp modSp">
        <pc:chgData name="Thomas Bourgeat" userId="S::thomas.bourgeat@epfl.ch::c905bfc5-f54d-40f8-9569-0aebac52f548" providerId="AD" clId="Web-{A92A2452-1637-1C5F-AC90-149BB4A1E33A}" dt="2024-04-10T11:20:36.523" v="12"/>
        <pc:sldMkLst>
          <pc:docMk/>
          <pc:sldMk cId="572739755" sldId="1503"/>
        </pc:sldMkLst>
        <pc:spChg chg="del">
          <ac:chgData name="Thomas Bourgeat" userId="S::thomas.bourgeat@epfl.ch::c905bfc5-f54d-40f8-9569-0aebac52f548" providerId="AD" clId="Web-{A92A2452-1637-1C5F-AC90-149BB4A1E33A}" dt="2024-04-10T11:20:24.226" v="10"/>
          <ac:spMkLst>
            <pc:docMk/>
            <pc:sldMk cId="572739755" sldId="1503"/>
            <ac:spMk id="3" creationId="{757A78B1-CA25-1862-84FF-20FBBD8F4F25}"/>
          </ac:spMkLst>
        </pc:spChg>
        <pc:spChg chg="add mod">
          <ac:chgData name="Thomas Bourgeat" userId="S::thomas.bourgeat@epfl.ch::c905bfc5-f54d-40f8-9569-0aebac52f548" providerId="AD" clId="Web-{A92A2452-1637-1C5F-AC90-149BB4A1E33A}" dt="2024-04-10T11:20:36.523" v="12"/>
          <ac:spMkLst>
            <pc:docMk/>
            <pc:sldMk cId="572739755" sldId="1503"/>
            <ac:spMk id="5" creationId="{99E6A6BF-E8D0-D68C-4A52-40CEB73DE3D7}"/>
          </ac:spMkLst>
        </pc:spChg>
        <pc:spChg chg="del">
          <ac:chgData name="Thomas Bourgeat" userId="S::thomas.bourgeat@epfl.ch::c905bfc5-f54d-40f8-9569-0aebac52f548" providerId="AD" clId="Web-{A92A2452-1637-1C5F-AC90-149BB4A1E33A}" dt="2024-04-10T11:20:11.882" v="5"/>
          <ac:spMkLst>
            <pc:docMk/>
            <pc:sldMk cId="572739755" sldId="1503"/>
            <ac:spMk id="8" creationId="{C7ED17CB-A6BC-56A0-4632-19D2DB95464C}"/>
          </ac:spMkLst>
        </pc:spChg>
      </pc:sldChg>
      <pc:sldChg chg="addSp delSp modSp">
        <pc:chgData name="Thomas Bourgeat" userId="S::thomas.bourgeat@epfl.ch::c905bfc5-f54d-40f8-9569-0aebac52f548" providerId="AD" clId="Web-{A92A2452-1637-1C5F-AC90-149BB4A1E33A}" dt="2024-04-10T11:20:36.523" v="12"/>
        <pc:sldMkLst>
          <pc:docMk/>
          <pc:sldMk cId="2134754112" sldId="1505"/>
        </pc:sldMkLst>
        <pc:spChg chg="del">
          <ac:chgData name="Thomas Bourgeat" userId="S::thomas.bourgeat@epfl.ch::c905bfc5-f54d-40f8-9569-0aebac52f548" providerId="AD" clId="Web-{A92A2452-1637-1C5F-AC90-149BB4A1E33A}" dt="2024-04-10T11:20:24.226" v="10"/>
          <ac:spMkLst>
            <pc:docMk/>
            <pc:sldMk cId="2134754112" sldId="1505"/>
            <ac:spMk id="4" creationId="{1F55915D-EF5A-E421-20B6-D74309B03531}"/>
          </ac:spMkLst>
        </pc:spChg>
        <pc:spChg chg="del">
          <ac:chgData name="Thomas Bourgeat" userId="S::thomas.bourgeat@epfl.ch::c905bfc5-f54d-40f8-9569-0aebac52f548" providerId="AD" clId="Web-{A92A2452-1637-1C5F-AC90-149BB4A1E33A}" dt="2024-04-10T11:20:11.882" v="5"/>
          <ac:spMkLst>
            <pc:docMk/>
            <pc:sldMk cId="2134754112" sldId="1505"/>
            <ac:spMk id="6" creationId="{97B97B13-D8FB-1C19-D6D2-317DAE04CE33}"/>
          </ac:spMkLst>
        </pc:spChg>
        <pc:spChg chg="add mod">
          <ac:chgData name="Thomas Bourgeat" userId="S::thomas.bourgeat@epfl.ch::c905bfc5-f54d-40f8-9569-0aebac52f548" providerId="AD" clId="Web-{A92A2452-1637-1C5F-AC90-149BB4A1E33A}" dt="2024-04-10T11:20:36.523" v="12"/>
          <ac:spMkLst>
            <pc:docMk/>
            <pc:sldMk cId="2134754112" sldId="1505"/>
            <ac:spMk id="9" creationId="{4E830195-3097-37D2-7BDC-139FB999AA45}"/>
          </ac:spMkLst>
        </pc:spChg>
      </pc:sldChg>
      <pc:sldChg chg="addSp delSp modSp">
        <pc:chgData name="Thomas Bourgeat" userId="S::thomas.bourgeat@epfl.ch::c905bfc5-f54d-40f8-9569-0aebac52f548" providerId="AD" clId="Web-{A92A2452-1637-1C5F-AC90-149BB4A1E33A}" dt="2024-04-10T11:20:36.523" v="12"/>
        <pc:sldMkLst>
          <pc:docMk/>
          <pc:sldMk cId="4086040928" sldId="1506"/>
        </pc:sldMkLst>
        <pc:spChg chg="del">
          <ac:chgData name="Thomas Bourgeat" userId="S::thomas.bourgeat@epfl.ch::c905bfc5-f54d-40f8-9569-0aebac52f548" providerId="AD" clId="Web-{A92A2452-1637-1C5F-AC90-149BB4A1E33A}" dt="2024-04-10T11:20:24.226" v="10"/>
          <ac:spMkLst>
            <pc:docMk/>
            <pc:sldMk cId="4086040928" sldId="1506"/>
            <ac:spMk id="4" creationId="{35127455-3E73-9C6A-C7F0-CC549A428A95}"/>
          </ac:spMkLst>
        </pc:spChg>
        <pc:spChg chg="add mod">
          <ac:chgData name="Thomas Bourgeat" userId="S::thomas.bourgeat@epfl.ch::c905bfc5-f54d-40f8-9569-0aebac52f548" providerId="AD" clId="Web-{A92A2452-1637-1C5F-AC90-149BB4A1E33A}" dt="2024-04-10T11:20:36.523" v="12"/>
          <ac:spMkLst>
            <pc:docMk/>
            <pc:sldMk cId="4086040928" sldId="1506"/>
            <ac:spMk id="7" creationId="{FE7009C9-61EB-F92E-47A5-292149FB26A4}"/>
          </ac:spMkLst>
        </pc:spChg>
        <pc:spChg chg="del">
          <ac:chgData name="Thomas Bourgeat" userId="S::thomas.bourgeat@epfl.ch::c905bfc5-f54d-40f8-9569-0aebac52f548" providerId="AD" clId="Web-{A92A2452-1637-1C5F-AC90-149BB4A1E33A}" dt="2024-04-10T11:20:11.882" v="5"/>
          <ac:spMkLst>
            <pc:docMk/>
            <pc:sldMk cId="4086040928" sldId="1506"/>
            <ac:spMk id="8" creationId="{F7A0AC6E-A8B9-1D79-F9B2-3A4103D95DBB}"/>
          </ac:spMkLst>
        </pc:spChg>
      </pc:sldChg>
      <pc:sldChg chg="addSp delSp modSp">
        <pc:chgData name="Thomas Bourgeat" userId="S::thomas.bourgeat@epfl.ch::c905bfc5-f54d-40f8-9569-0aebac52f548" providerId="AD" clId="Web-{A92A2452-1637-1C5F-AC90-149BB4A1E33A}" dt="2024-04-10T11:20:36.523" v="12"/>
        <pc:sldMkLst>
          <pc:docMk/>
          <pc:sldMk cId="2357810168" sldId="1507"/>
        </pc:sldMkLst>
        <pc:spChg chg="del">
          <ac:chgData name="Thomas Bourgeat" userId="S::thomas.bourgeat@epfl.ch::c905bfc5-f54d-40f8-9569-0aebac52f548" providerId="AD" clId="Web-{A92A2452-1637-1C5F-AC90-149BB4A1E33A}" dt="2024-04-10T11:20:24.226" v="10"/>
          <ac:spMkLst>
            <pc:docMk/>
            <pc:sldMk cId="2357810168" sldId="1507"/>
            <ac:spMk id="3" creationId="{1E6AA572-4D3C-1923-4135-D9887C095AAA}"/>
          </ac:spMkLst>
        </pc:spChg>
        <pc:spChg chg="del">
          <ac:chgData name="Thomas Bourgeat" userId="S::thomas.bourgeat@epfl.ch::c905bfc5-f54d-40f8-9569-0aebac52f548" providerId="AD" clId="Web-{A92A2452-1637-1C5F-AC90-149BB4A1E33A}" dt="2024-04-10T11:20:11.882" v="5"/>
          <ac:spMkLst>
            <pc:docMk/>
            <pc:sldMk cId="2357810168" sldId="1507"/>
            <ac:spMk id="5" creationId="{5D0E531F-3A4C-1E00-CABA-15C80F1C9E9E}"/>
          </ac:spMkLst>
        </pc:spChg>
        <pc:spChg chg="add mod">
          <ac:chgData name="Thomas Bourgeat" userId="S::thomas.bourgeat@epfl.ch::c905bfc5-f54d-40f8-9569-0aebac52f548" providerId="AD" clId="Web-{A92A2452-1637-1C5F-AC90-149BB4A1E33A}" dt="2024-04-10T11:20:36.523" v="12"/>
          <ac:spMkLst>
            <pc:docMk/>
            <pc:sldMk cId="2357810168" sldId="1507"/>
            <ac:spMk id="6" creationId="{8A4BF9A3-9E23-C06D-5EAD-2C2C4EB163FB}"/>
          </ac:spMkLst>
        </pc:spChg>
      </pc:sldChg>
      <pc:sldChg chg="addSp delSp modSp">
        <pc:chgData name="Thomas Bourgeat" userId="S::thomas.bourgeat@epfl.ch::c905bfc5-f54d-40f8-9569-0aebac52f548" providerId="AD" clId="Web-{A92A2452-1637-1C5F-AC90-149BB4A1E33A}" dt="2024-04-10T11:20:36.523" v="12"/>
        <pc:sldMkLst>
          <pc:docMk/>
          <pc:sldMk cId="2424633891" sldId="1508"/>
        </pc:sldMkLst>
        <pc:spChg chg="del">
          <ac:chgData name="Thomas Bourgeat" userId="S::thomas.bourgeat@epfl.ch::c905bfc5-f54d-40f8-9569-0aebac52f548" providerId="AD" clId="Web-{A92A2452-1637-1C5F-AC90-149BB4A1E33A}" dt="2024-04-10T11:20:24.226" v="10"/>
          <ac:spMkLst>
            <pc:docMk/>
            <pc:sldMk cId="2424633891" sldId="1508"/>
            <ac:spMk id="4" creationId="{4F0BF70D-3258-DB0C-3498-912242B3E3CF}"/>
          </ac:spMkLst>
        </pc:spChg>
        <pc:spChg chg="add mod">
          <ac:chgData name="Thomas Bourgeat" userId="S::thomas.bourgeat@epfl.ch::c905bfc5-f54d-40f8-9569-0aebac52f548" providerId="AD" clId="Web-{A92A2452-1637-1C5F-AC90-149BB4A1E33A}" dt="2024-04-10T11:20:36.523" v="12"/>
          <ac:spMkLst>
            <pc:docMk/>
            <pc:sldMk cId="2424633891" sldId="1508"/>
            <ac:spMk id="7" creationId="{E2898B21-A26A-1C36-605B-FA74901129FA}"/>
          </ac:spMkLst>
        </pc:spChg>
        <pc:spChg chg="del">
          <ac:chgData name="Thomas Bourgeat" userId="S::thomas.bourgeat@epfl.ch::c905bfc5-f54d-40f8-9569-0aebac52f548" providerId="AD" clId="Web-{A92A2452-1637-1C5F-AC90-149BB4A1E33A}" dt="2024-04-10T11:20:11.882" v="5"/>
          <ac:spMkLst>
            <pc:docMk/>
            <pc:sldMk cId="2424633891" sldId="1508"/>
            <ac:spMk id="8" creationId="{8E6A9355-D4F6-CDEA-9059-82D5018AE07F}"/>
          </ac:spMkLst>
        </pc:spChg>
      </pc:sldChg>
      <pc:sldChg chg="addSp delSp modSp">
        <pc:chgData name="Thomas Bourgeat" userId="S::thomas.bourgeat@epfl.ch::c905bfc5-f54d-40f8-9569-0aebac52f548" providerId="AD" clId="Web-{A92A2452-1637-1C5F-AC90-149BB4A1E33A}" dt="2024-04-10T11:20:36.523" v="12"/>
        <pc:sldMkLst>
          <pc:docMk/>
          <pc:sldMk cId="706525461" sldId="1509"/>
        </pc:sldMkLst>
        <pc:spChg chg="del">
          <ac:chgData name="Thomas Bourgeat" userId="S::thomas.bourgeat@epfl.ch::c905bfc5-f54d-40f8-9569-0aebac52f548" providerId="AD" clId="Web-{A92A2452-1637-1C5F-AC90-149BB4A1E33A}" dt="2024-04-10T11:20:24.226" v="10"/>
          <ac:spMkLst>
            <pc:docMk/>
            <pc:sldMk cId="706525461" sldId="1509"/>
            <ac:spMk id="4" creationId="{68E3C76F-AD7E-8004-CBEA-E56254F4128E}"/>
          </ac:spMkLst>
        </pc:spChg>
        <pc:spChg chg="add mod">
          <ac:chgData name="Thomas Bourgeat" userId="S::thomas.bourgeat@epfl.ch::c905bfc5-f54d-40f8-9569-0aebac52f548" providerId="AD" clId="Web-{A92A2452-1637-1C5F-AC90-149BB4A1E33A}" dt="2024-04-10T11:20:36.523" v="12"/>
          <ac:spMkLst>
            <pc:docMk/>
            <pc:sldMk cId="706525461" sldId="1509"/>
            <ac:spMk id="7" creationId="{C07611C3-F915-672A-ACF6-609D3266A13F}"/>
          </ac:spMkLst>
        </pc:spChg>
        <pc:spChg chg="del">
          <ac:chgData name="Thomas Bourgeat" userId="S::thomas.bourgeat@epfl.ch::c905bfc5-f54d-40f8-9569-0aebac52f548" providerId="AD" clId="Web-{A92A2452-1637-1C5F-AC90-149BB4A1E33A}" dt="2024-04-10T11:20:11.882" v="5"/>
          <ac:spMkLst>
            <pc:docMk/>
            <pc:sldMk cId="706525461" sldId="1509"/>
            <ac:spMk id="8" creationId="{A3F5A72A-4F56-B39A-9C05-B916CA53426A}"/>
          </ac:spMkLst>
        </pc:spChg>
      </pc:sldChg>
      <pc:sldChg chg="addSp delSp modSp">
        <pc:chgData name="Thomas Bourgeat" userId="S::thomas.bourgeat@epfl.ch::c905bfc5-f54d-40f8-9569-0aebac52f548" providerId="AD" clId="Web-{A92A2452-1637-1C5F-AC90-149BB4A1E33A}" dt="2024-04-10T11:20:36.523" v="12"/>
        <pc:sldMkLst>
          <pc:docMk/>
          <pc:sldMk cId="1546589815" sldId="1510"/>
        </pc:sldMkLst>
        <pc:spChg chg="del">
          <ac:chgData name="Thomas Bourgeat" userId="S::thomas.bourgeat@epfl.ch::c905bfc5-f54d-40f8-9569-0aebac52f548" providerId="AD" clId="Web-{A92A2452-1637-1C5F-AC90-149BB4A1E33A}" dt="2024-04-10T11:20:24.226" v="10"/>
          <ac:spMkLst>
            <pc:docMk/>
            <pc:sldMk cId="1546589815" sldId="1510"/>
            <ac:spMk id="4" creationId="{1449BB65-407D-4A6F-8FF7-1414C9F0BBE7}"/>
          </ac:spMkLst>
        </pc:spChg>
        <pc:spChg chg="add mod">
          <ac:chgData name="Thomas Bourgeat" userId="S::thomas.bourgeat@epfl.ch::c905bfc5-f54d-40f8-9569-0aebac52f548" providerId="AD" clId="Web-{A92A2452-1637-1C5F-AC90-149BB4A1E33A}" dt="2024-04-10T11:20:36.523" v="12"/>
          <ac:spMkLst>
            <pc:docMk/>
            <pc:sldMk cId="1546589815" sldId="1510"/>
            <ac:spMk id="6" creationId="{EF41FF9B-1947-AA68-5F2A-A0E18F9491EF}"/>
          </ac:spMkLst>
        </pc:spChg>
        <pc:spChg chg="del">
          <ac:chgData name="Thomas Bourgeat" userId="S::thomas.bourgeat@epfl.ch::c905bfc5-f54d-40f8-9569-0aebac52f548" providerId="AD" clId="Web-{A92A2452-1637-1C5F-AC90-149BB4A1E33A}" dt="2024-04-10T11:20:11.882" v="5"/>
          <ac:spMkLst>
            <pc:docMk/>
            <pc:sldMk cId="1546589815" sldId="1510"/>
            <ac:spMk id="8" creationId="{C038698A-68B1-2EBF-091E-E908BB2607BC}"/>
          </ac:spMkLst>
        </pc:spChg>
      </pc:sldChg>
      <pc:sldChg chg="addSp delSp modSp">
        <pc:chgData name="Thomas Bourgeat" userId="S::thomas.bourgeat@epfl.ch::c905bfc5-f54d-40f8-9569-0aebac52f548" providerId="AD" clId="Web-{A92A2452-1637-1C5F-AC90-149BB4A1E33A}" dt="2024-04-10T11:20:36.523" v="12"/>
        <pc:sldMkLst>
          <pc:docMk/>
          <pc:sldMk cId="2875428543" sldId="1511"/>
        </pc:sldMkLst>
        <pc:spChg chg="del">
          <ac:chgData name="Thomas Bourgeat" userId="S::thomas.bourgeat@epfl.ch::c905bfc5-f54d-40f8-9569-0aebac52f548" providerId="AD" clId="Web-{A92A2452-1637-1C5F-AC90-149BB4A1E33A}" dt="2024-04-10T11:20:24.226" v="10"/>
          <ac:spMkLst>
            <pc:docMk/>
            <pc:sldMk cId="2875428543" sldId="1511"/>
            <ac:spMk id="4" creationId="{69645E60-B6DA-F804-B11A-A0EFECD814EF}"/>
          </ac:spMkLst>
        </pc:spChg>
        <pc:spChg chg="add mod">
          <ac:chgData name="Thomas Bourgeat" userId="S::thomas.bourgeat@epfl.ch::c905bfc5-f54d-40f8-9569-0aebac52f548" providerId="AD" clId="Web-{A92A2452-1637-1C5F-AC90-149BB4A1E33A}" dt="2024-04-10T11:20:36.523" v="12"/>
          <ac:spMkLst>
            <pc:docMk/>
            <pc:sldMk cId="2875428543" sldId="1511"/>
            <ac:spMk id="5" creationId="{48C182A9-268D-607B-00A9-3DFBD7882335}"/>
          </ac:spMkLst>
        </pc:spChg>
        <pc:spChg chg="del">
          <ac:chgData name="Thomas Bourgeat" userId="S::thomas.bourgeat@epfl.ch::c905bfc5-f54d-40f8-9569-0aebac52f548" providerId="AD" clId="Web-{A92A2452-1637-1C5F-AC90-149BB4A1E33A}" dt="2024-04-10T11:20:11.882" v="5"/>
          <ac:spMkLst>
            <pc:docMk/>
            <pc:sldMk cId="2875428543" sldId="1511"/>
            <ac:spMk id="8" creationId="{2EC8764F-DF58-724D-3A21-81F56E5CB803}"/>
          </ac:spMkLst>
        </pc:spChg>
      </pc:sldChg>
      <pc:sldChg chg="addSp delSp modSp">
        <pc:chgData name="Thomas Bourgeat" userId="S::thomas.bourgeat@epfl.ch::c905bfc5-f54d-40f8-9569-0aebac52f548" providerId="AD" clId="Web-{A92A2452-1637-1C5F-AC90-149BB4A1E33A}" dt="2024-04-10T11:20:36.523" v="12"/>
        <pc:sldMkLst>
          <pc:docMk/>
          <pc:sldMk cId="348910954" sldId="1512"/>
        </pc:sldMkLst>
        <pc:spChg chg="del">
          <ac:chgData name="Thomas Bourgeat" userId="S::thomas.bourgeat@epfl.ch::c905bfc5-f54d-40f8-9569-0aebac52f548" providerId="AD" clId="Web-{A92A2452-1637-1C5F-AC90-149BB4A1E33A}" dt="2024-04-10T11:20:24.226" v="10"/>
          <ac:spMkLst>
            <pc:docMk/>
            <pc:sldMk cId="348910954" sldId="1512"/>
            <ac:spMk id="4" creationId="{268B41A0-DF8E-412C-8EE4-3AFE0BF0FD23}"/>
          </ac:spMkLst>
        </pc:spChg>
        <pc:spChg chg="add mod">
          <ac:chgData name="Thomas Bourgeat" userId="S::thomas.bourgeat@epfl.ch::c905bfc5-f54d-40f8-9569-0aebac52f548" providerId="AD" clId="Web-{A92A2452-1637-1C5F-AC90-149BB4A1E33A}" dt="2024-04-10T11:20:36.523" v="12"/>
          <ac:spMkLst>
            <pc:docMk/>
            <pc:sldMk cId="348910954" sldId="1512"/>
            <ac:spMk id="5" creationId="{78199167-B0A3-1DE7-7445-9270917349B2}"/>
          </ac:spMkLst>
        </pc:spChg>
        <pc:spChg chg="del">
          <ac:chgData name="Thomas Bourgeat" userId="S::thomas.bourgeat@epfl.ch::c905bfc5-f54d-40f8-9569-0aebac52f548" providerId="AD" clId="Web-{A92A2452-1637-1C5F-AC90-149BB4A1E33A}" dt="2024-04-10T11:20:11.882" v="5"/>
          <ac:spMkLst>
            <pc:docMk/>
            <pc:sldMk cId="348910954" sldId="1512"/>
            <ac:spMk id="7" creationId="{4F047F0B-7725-0E4E-71C4-9FA06C50207D}"/>
          </ac:spMkLst>
        </pc:spChg>
      </pc:sldChg>
      <pc:sldChg chg="addSp delSp modSp">
        <pc:chgData name="Thomas Bourgeat" userId="S::thomas.bourgeat@epfl.ch::c905bfc5-f54d-40f8-9569-0aebac52f548" providerId="AD" clId="Web-{A92A2452-1637-1C5F-AC90-149BB4A1E33A}" dt="2024-04-10T11:20:36.523" v="12"/>
        <pc:sldMkLst>
          <pc:docMk/>
          <pc:sldMk cId="2221150905" sldId="1513"/>
        </pc:sldMkLst>
        <pc:spChg chg="del">
          <ac:chgData name="Thomas Bourgeat" userId="S::thomas.bourgeat@epfl.ch::c905bfc5-f54d-40f8-9569-0aebac52f548" providerId="AD" clId="Web-{A92A2452-1637-1C5F-AC90-149BB4A1E33A}" dt="2024-04-10T11:20:24.226" v="10"/>
          <ac:spMkLst>
            <pc:docMk/>
            <pc:sldMk cId="2221150905" sldId="1513"/>
            <ac:spMk id="4" creationId="{7E434CB2-5E7D-7532-DADA-459BC905A062}"/>
          </ac:spMkLst>
        </pc:spChg>
        <pc:spChg chg="add mod">
          <ac:chgData name="Thomas Bourgeat" userId="S::thomas.bourgeat@epfl.ch::c905bfc5-f54d-40f8-9569-0aebac52f548" providerId="AD" clId="Web-{A92A2452-1637-1C5F-AC90-149BB4A1E33A}" dt="2024-04-10T11:20:36.523" v="12"/>
          <ac:spMkLst>
            <pc:docMk/>
            <pc:sldMk cId="2221150905" sldId="1513"/>
            <ac:spMk id="6" creationId="{C89EBDEB-3BC1-B25F-4E52-7BFAF6713833}"/>
          </ac:spMkLst>
        </pc:spChg>
        <pc:spChg chg="del">
          <ac:chgData name="Thomas Bourgeat" userId="S::thomas.bourgeat@epfl.ch::c905bfc5-f54d-40f8-9569-0aebac52f548" providerId="AD" clId="Web-{A92A2452-1637-1C5F-AC90-149BB4A1E33A}" dt="2024-04-10T11:20:11.882" v="5"/>
          <ac:spMkLst>
            <pc:docMk/>
            <pc:sldMk cId="2221150905" sldId="1513"/>
            <ac:spMk id="8" creationId="{23775849-3B64-536A-448C-51716EDABFF1}"/>
          </ac:spMkLst>
        </pc:spChg>
      </pc:sldChg>
      <pc:sldChg chg="addSp delSp modSp">
        <pc:chgData name="Thomas Bourgeat" userId="S::thomas.bourgeat@epfl.ch::c905bfc5-f54d-40f8-9569-0aebac52f548" providerId="AD" clId="Web-{A92A2452-1637-1C5F-AC90-149BB4A1E33A}" dt="2024-04-10T11:20:36.523" v="12"/>
        <pc:sldMkLst>
          <pc:docMk/>
          <pc:sldMk cId="12150165" sldId="1523"/>
        </pc:sldMkLst>
        <pc:spChg chg="add mod">
          <ac:chgData name="Thomas Bourgeat" userId="S::thomas.bourgeat@epfl.ch::c905bfc5-f54d-40f8-9569-0aebac52f548" providerId="AD" clId="Web-{A92A2452-1637-1C5F-AC90-149BB4A1E33A}" dt="2024-04-10T11:20:36.523" v="12"/>
          <ac:spMkLst>
            <pc:docMk/>
            <pc:sldMk cId="12150165" sldId="1523"/>
            <ac:spMk id="3" creationId="{FECC4B95-6CF2-358A-48E7-CA480B5812BE}"/>
          </ac:spMkLst>
        </pc:spChg>
        <pc:spChg chg="del">
          <ac:chgData name="Thomas Bourgeat" userId="S::thomas.bourgeat@epfl.ch::c905bfc5-f54d-40f8-9569-0aebac52f548" providerId="AD" clId="Web-{A92A2452-1637-1C5F-AC90-149BB4A1E33A}" dt="2024-04-10T11:20:24.226" v="10"/>
          <ac:spMkLst>
            <pc:docMk/>
            <pc:sldMk cId="12150165" sldId="1523"/>
            <ac:spMk id="7" creationId="{901CC870-CD73-B33C-78FA-AE84F8F6E785}"/>
          </ac:spMkLst>
        </pc:spChg>
        <pc:spChg chg="del">
          <ac:chgData name="Thomas Bourgeat" userId="S::thomas.bourgeat@epfl.ch::c905bfc5-f54d-40f8-9569-0aebac52f548" providerId="AD" clId="Web-{A92A2452-1637-1C5F-AC90-149BB4A1E33A}" dt="2024-04-10T11:20:11.882" v="5"/>
          <ac:spMkLst>
            <pc:docMk/>
            <pc:sldMk cId="12150165" sldId="1523"/>
            <ac:spMk id="17" creationId="{00AA7241-DC8F-E978-2AC0-4D61C60DAA73}"/>
          </ac:spMkLst>
        </pc:spChg>
      </pc:sldChg>
      <pc:sldChg chg="addSp delSp modSp">
        <pc:chgData name="Thomas Bourgeat" userId="S::thomas.bourgeat@epfl.ch::c905bfc5-f54d-40f8-9569-0aebac52f548" providerId="AD" clId="Web-{A92A2452-1637-1C5F-AC90-149BB4A1E33A}" dt="2024-04-10T11:20:36.523" v="12"/>
        <pc:sldMkLst>
          <pc:docMk/>
          <pc:sldMk cId="652483019" sldId="1524"/>
        </pc:sldMkLst>
        <pc:spChg chg="del">
          <ac:chgData name="Thomas Bourgeat" userId="S::thomas.bourgeat@epfl.ch::c905bfc5-f54d-40f8-9569-0aebac52f548" providerId="AD" clId="Web-{A92A2452-1637-1C5F-AC90-149BB4A1E33A}" dt="2024-04-10T11:20:24.226" v="10"/>
          <ac:spMkLst>
            <pc:docMk/>
            <pc:sldMk cId="652483019" sldId="1524"/>
            <ac:spMk id="7" creationId="{901CC870-CD73-B33C-78FA-AE84F8F6E785}"/>
          </ac:spMkLst>
        </pc:spChg>
        <pc:spChg chg="del">
          <ac:chgData name="Thomas Bourgeat" userId="S::thomas.bourgeat@epfl.ch::c905bfc5-f54d-40f8-9569-0aebac52f548" providerId="AD" clId="Web-{A92A2452-1637-1C5F-AC90-149BB4A1E33A}" dt="2024-04-10T11:20:11.882" v="5"/>
          <ac:spMkLst>
            <pc:docMk/>
            <pc:sldMk cId="652483019" sldId="1524"/>
            <ac:spMk id="17" creationId="{00AA7241-DC8F-E978-2AC0-4D61C60DAA73}"/>
          </ac:spMkLst>
        </pc:spChg>
        <pc:spChg chg="add mod">
          <ac:chgData name="Thomas Bourgeat" userId="S::thomas.bourgeat@epfl.ch::c905bfc5-f54d-40f8-9569-0aebac52f548" providerId="AD" clId="Web-{A92A2452-1637-1C5F-AC90-149BB4A1E33A}" dt="2024-04-10T11:20:36.523" v="12"/>
          <ac:spMkLst>
            <pc:docMk/>
            <pc:sldMk cId="652483019" sldId="1524"/>
            <ac:spMk id="38" creationId="{D28AABE7-97C8-3FEE-850B-908B500D1BF0}"/>
          </ac:spMkLst>
        </pc:spChg>
      </pc:sldChg>
      <pc:sldChg chg="addSp delSp modSp">
        <pc:chgData name="Thomas Bourgeat" userId="S::thomas.bourgeat@epfl.ch::c905bfc5-f54d-40f8-9569-0aebac52f548" providerId="AD" clId="Web-{A92A2452-1637-1C5F-AC90-149BB4A1E33A}" dt="2024-04-10T11:20:36.523" v="12"/>
        <pc:sldMkLst>
          <pc:docMk/>
          <pc:sldMk cId="3160792104" sldId="1526"/>
        </pc:sldMkLst>
        <pc:spChg chg="add mod">
          <ac:chgData name="Thomas Bourgeat" userId="S::thomas.bourgeat@epfl.ch::c905bfc5-f54d-40f8-9569-0aebac52f548" providerId="AD" clId="Web-{A92A2452-1637-1C5F-AC90-149BB4A1E33A}" dt="2024-04-10T11:20:36.523" v="12"/>
          <ac:spMkLst>
            <pc:docMk/>
            <pc:sldMk cId="3160792104" sldId="1526"/>
            <ac:spMk id="3" creationId="{07BF021C-CA81-53F5-D946-9B31F3F91FC0}"/>
          </ac:spMkLst>
        </pc:spChg>
        <pc:spChg chg="del">
          <ac:chgData name="Thomas Bourgeat" userId="S::thomas.bourgeat@epfl.ch::c905bfc5-f54d-40f8-9569-0aebac52f548" providerId="AD" clId="Web-{A92A2452-1637-1C5F-AC90-149BB4A1E33A}" dt="2024-04-10T11:20:24.226" v="10"/>
          <ac:spMkLst>
            <pc:docMk/>
            <pc:sldMk cId="3160792104" sldId="1526"/>
            <ac:spMk id="5" creationId="{9A985A1B-25DE-B093-EB05-A915808D8C58}"/>
          </ac:spMkLst>
        </pc:spChg>
        <pc:spChg chg="del">
          <ac:chgData name="Thomas Bourgeat" userId="S::thomas.bourgeat@epfl.ch::c905bfc5-f54d-40f8-9569-0aebac52f548" providerId="AD" clId="Web-{A92A2452-1637-1C5F-AC90-149BB4A1E33A}" dt="2024-04-10T11:20:11.882" v="5"/>
          <ac:spMkLst>
            <pc:docMk/>
            <pc:sldMk cId="3160792104" sldId="1526"/>
            <ac:spMk id="6" creationId="{D50C1286-8383-9955-8FC2-B25459B886B6}"/>
          </ac:spMkLst>
        </pc:spChg>
      </pc:sldChg>
      <pc:sldMasterChg chg="mod modSldLayout">
        <pc:chgData name="Thomas Bourgeat" userId="S::thomas.bourgeat@epfl.ch::c905bfc5-f54d-40f8-9569-0aebac52f548" providerId="AD" clId="Web-{A92A2452-1637-1C5F-AC90-149BB4A1E33A}" dt="2024-04-10T11:20:36.523" v="12"/>
        <pc:sldMasterMkLst>
          <pc:docMk/>
          <pc:sldMasterMk cId="0" sldId="2147483682"/>
        </pc:sldMasterMkLst>
        <pc:sldLayoutChg chg="mod">
          <pc:chgData name="Thomas Bourgeat" userId="S::thomas.bourgeat@epfl.ch::c905bfc5-f54d-40f8-9569-0aebac52f548" providerId="AD" clId="Web-{A92A2452-1637-1C5F-AC90-149BB4A1E33A}" dt="2024-04-10T11:20:36.523" v="12"/>
          <pc:sldLayoutMkLst>
            <pc:docMk/>
            <pc:sldMasterMk cId="0" sldId="2147483682"/>
            <pc:sldLayoutMk cId="0" sldId="2147483684"/>
          </pc:sldLayoutMkLst>
        </pc:sldLayoutChg>
        <pc:sldLayoutChg chg="mod">
          <pc:chgData name="Thomas Bourgeat" userId="S::thomas.bourgeat@epfl.ch::c905bfc5-f54d-40f8-9569-0aebac52f548" providerId="AD" clId="Web-{A92A2452-1637-1C5F-AC90-149BB4A1E33A}" dt="2024-04-10T11:20:36.523" v="12"/>
          <pc:sldLayoutMkLst>
            <pc:docMk/>
            <pc:sldMasterMk cId="0" sldId="2147483682"/>
            <pc:sldLayoutMk cId="0" sldId="214748368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6050" name="Rectangle 2"/>
          <p:cNvSpPr>
            <a:spLocks noGrp="1" noChangeArrowheads="1"/>
          </p:cNvSpPr>
          <p:nvPr>
            <p:ph type="hdr" sz="quarter"/>
          </p:nvPr>
        </p:nvSpPr>
        <p:spPr bwMode="auto">
          <a:xfrm>
            <a:off x="0" y="1"/>
            <a:ext cx="3170255" cy="481052"/>
          </a:xfrm>
          <a:prstGeom prst="rect">
            <a:avLst/>
          </a:prstGeom>
          <a:noFill/>
          <a:ln w="9525">
            <a:noFill/>
            <a:miter lim="800000"/>
            <a:headEnd/>
            <a:tailEnd/>
          </a:ln>
          <a:effectLst/>
        </p:spPr>
        <p:txBody>
          <a:bodyPr vert="horz" wrap="square" lIns="96617" tIns="48305" rIns="96617" bIns="48305" numCol="1" anchor="t" anchorCtr="0" compatLnSpc="1">
            <a:prstTxWarp prst="textNoShape">
              <a:avLst/>
            </a:prstTxWarp>
          </a:bodyPr>
          <a:lstStyle>
            <a:lvl1pPr defTabSz="965080">
              <a:lnSpc>
                <a:spcPct val="100000"/>
              </a:lnSpc>
              <a:spcBef>
                <a:spcPct val="20000"/>
              </a:spcBef>
              <a:buClrTx/>
              <a:buSzTx/>
              <a:buFontTx/>
              <a:buNone/>
              <a:defRPr sz="1400">
                <a:latin typeface="Tahoma" charset="0"/>
              </a:defRPr>
            </a:lvl1pPr>
          </a:lstStyle>
          <a:p>
            <a:pPr>
              <a:defRPr/>
            </a:pPr>
            <a:endParaRPr lang="en-US"/>
          </a:p>
        </p:txBody>
      </p:sp>
      <p:sp>
        <p:nvSpPr>
          <p:cNvPr id="386051" name="Rectangle 3"/>
          <p:cNvSpPr>
            <a:spLocks noGrp="1" noChangeArrowheads="1"/>
          </p:cNvSpPr>
          <p:nvPr>
            <p:ph type="dt" sz="quarter" idx="1"/>
          </p:nvPr>
        </p:nvSpPr>
        <p:spPr bwMode="auto">
          <a:xfrm>
            <a:off x="4144946" y="1"/>
            <a:ext cx="3170254" cy="481052"/>
          </a:xfrm>
          <a:prstGeom prst="rect">
            <a:avLst/>
          </a:prstGeom>
          <a:noFill/>
          <a:ln w="9525">
            <a:noFill/>
            <a:miter lim="800000"/>
            <a:headEnd/>
            <a:tailEnd/>
          </a:ln>
          <a:effectLst/>
        </p:spPr>
        <p:txBody>
          <a:bodyPr vert="horz" wrap="square" lIns="96617" tIns="48305" rIns="96617" bIns="48305" numCol="1" anchor="t" anchorCtr="0" compatLnSpc="1">
            <a:prstTxWarp prst="textNoShape">
              <a:avLst/>
            </a:prstTxWarp>
          </a:bodyPr>
          <a:lstStyle>
            <a:lvl1pPr algn="r" defTabSz="965080">
              <a:lnSpc>
                <a:spcPct val="100000"/>
              </a:lnSpc>
              <a:spcBef>
                <a:spcPct val="20000"/>
              </a:spcBef>
              <a:buClrTx/>
              <a:buSzTx/>
              <a:buFontTx/>
              <a:buNone/>
              <a:defRPr sz="1400">
                <a:latin typeface="Tahoma" charset="0"/>
              </a:defRPr>
            </a:lvl1pPr>
          </a:lstStyle>
          <a:p>
            <a:pPr>
              <a:defRPr/>
            </a:pPr>
            <a:endParaRPr lang="en-US"/>
          </a:p>
        </p:txBody>
      </p:sp>
      <p:sp>
        <p:nvSpPr>
          <p:cNvPr id="386052" name="Rectangle 4"/>
          <p:cNvSpPr>
            <a:spLocks noGrp="1" noChangeArrowheads="1"/>
          </p:cNvSpPr>
          <p:nvPr>
            <p:ph type="ftr" sz="quarter" idx="2"/>
          </p:nvPr>
        </p:nvSpPr>
        <p:spPr bwMode="auto">
          <a:xfrm>
            <a:off x="0" y="9120149"/>
            <a:ext cx="3170255" cy="481051"/>
          </a:xfrm>
          <a:prstGeom prst="rect">
            <a:avLst/>
          </a:prstGeom>
          <a:noFill/>
          <a:ln w="9525">
            <a:noFill/>
            <a:miter lim="800000"/>
            <a:headEnd/>
            <a:tailEnd/>
          </a:ln>
          <a:effectLst/>
        </p:spPr>
        <p:txBody>
          <a:bodyPr vert="horz" wrap="square" lIns="96617" tIns="48305" rIns="96617" bIns="48305" numCol="1" anchor="b" anchorCtr="0" compatLnSpc="1">
            <a:prstTxWarp prst="textNoShape">
              <a:avLst/>
            </a:prstTxWarp>
          </a:bodyPr>
          <a:lstStyle>
            <a:lvl1pPr defTabSz="965080">
              <a:lnSpc>
                <a:spcPct val="100000"/>
              </a:lnSpc>
              <a:spcBef>
                <a:spcPct val="20000"/>
              </a:spcBef>
              <a:buClrTx/>
              <a:buSzTx/>
              <a:buFontTx/>
              <a:buNone/>
              <a:defRPr sz="1400">
                <a:latin typeface="Tahoma" charset="0"/>
              </a:defRPr>
            </a:lvl1pPr>
          </a:lstStyle>
          <a:p>
            <a:pPr>
              <a:defRPr/>
            </a:pPr>
            <a:endParaRPr lang="en-US"/>
          </a:p>
        </p:txBody>
      </p:sp>
      <p:sp>
        <p:nvSpPr>
          <p:cNvPr id="386053" name="Rectangle 5"/>
          <p:cNvSpPr>
            <a:spLocks noGrp="1" noChangeArrowheads="1"/>
          </p:cNvSpPr>
          <p:nvPr>
            <p:ph type="sldNum" sz="quarter" idx="3"/>
          </p:nvPr>
        </p:nvSpPr>
        <p:spPr bwMode="auto">
          <a:xfrm>
            <a:off x="4144946" y="9120149"/>
            <a:ext cx="3170254" cy="481051"/>
          </a:xfrm>
          <a:prstGeom prst="rect">
            <a:avLst/>
          </a:prstGeom>
          <a:noFill/>
          <a:ln w="9525">
            <a:noFill/>
            <a:miter lim="800000"/>
            <a:headEnd/>
            <a:tailEnd/>
          </a:ln>
          <a:effectLst/>
        </p:spPr>
        <p:txBody>
          <a:bodyPr vert="horz" wrap="square" lIns="96617" tIns="48305" rIns="96617" bIns="48305" numCol="1" anchor="b" anchorCtr="0" compatLnSpc="1">
            <a:prstTxWarp prst="textNoShape">
              <a:avLst/>
            </a:prstTxWarp>
          </a:bodyPr>
          <a:lstStyle>
            <a:lvl1pPr algn="r" defTabSz="965080">
              <a:lnSpc>
                <a:spcPct val="100000"/>
              </a:lnSpc>
              <a:spcBef>
                <a:spcPct val="20000"/>
              </a:spcBef>
              <a:buClrTx/>
              <a:buSzTx/>
              <a:buFontTx/>
              <a:buNone/>
              <a:defRPr sz="1400">
                <a:latin typeface="Tahoma" charset="0"/>
              </a:defRPr>
            </a:lvl1pPr>
          </a:lstStyle>
          <a:p>
            <a:pPr>
              <a:defRPr/>
            </a:pPr>
            <a:fld id="{1260C9C6-A0DB-4607-A497-77CF885E149B}" type="slidenum">
              <a:rPr lang="en-US"/>
              <a:pPr>
                <a:defRPr/>
              </a:pPr>
              <a:t>‹#›</a:t>
            </a:fld>
            <a:endParaRPr lang="en-US"/>
          </a:p>
        </p:txBody>
      </p:sp>
    </p:spTree>
    <p:extLst>
      <p:ext uri="{BB962C8B-B14F-4D97-AF65-F5344CB8AC3E}">
        <p14:creationId xmlns:p14="http://schemas.microsoft.com/office/powerpoint/2010/main" val="24928199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5582" name="Rectangle 14"/>
          <p:cNvSpPr>
            <a:spLocks noGrp="1" noChangeArrowheads="1"/>
          </p:cNvSpPr>
          <p:nvPr>
            <p:ph type="hdr" sz="quarter"/>
          </p:nvPr>
        </p:nvSpPr>
        <p:spPr bwMode="auto">
          <a:xfrm>
            <a:off x="0" y="1"/>
            <a:ext cx="3170255" cy="481052"/>
          </a:xfrm>
          <a:prstGeom prst="rect">
            <a:avLst/>
          </a:prstGeom>
          <a:noFill/>
          <a:ln w="9525">
            <a:noFill/>
            <a:miter lim="800000"/>
            <a:headEnd/>
            <a:tailEnd/>
          </a:ln>
          <a:effectLst/>
        </p:spPr>
        <p:txBody>
          <a:bodyPr vert="horz" wrap="square" lIns="96617" tIns="48305" rIns="96617" bIns="48305" numCol="1" anchor="t" anchorCtr="0" compatLnSpc="1">
            <a:prstTxWarp prst="textNoShape">
              <a:avLst/>
            </a:prstTxWarp>
          </a:bodyPr>
          <a:lstStyle>
            <a:lvl1pPr defTabSz="965080" eaLnBrk="0" hangingPunct="0">
              <a:lnSpc>
                <a:spcPct val="100000"/>
              </a:lnSpc>
              <a:spcBef>
                <a:spcPct val="20000"/>
              </a:spcBef>
              <a:buClrTx/>
              <a:buSzTx/>
              <a:buFontTx/>
              <a:buNone/>
              <a:defRPr sz="1400">
                <a:latin typeface="Tahoma" charset="0"/>
              </a:defRPr>
            </a:lvl1pPr>
          </a:lstStyle>
          <a:p>
            <a:pPr>
              <a:defRPr/>
            </a:pPr>
            <a:endParaRPr lang="en-US"/>
          </a:p>
        </p:txBody>
      </p:sp>
      <p:sp>
        <p:nvSpPr>
          <p:cNvPr id="4099" name="Rectangle 15"/>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365584" name="Rectangle 16"/>
          <p:cNvSpPr>
            <a:spLocks noGrp="1" noChangeArrowheads="1"/>
          </p:cNvSpPr>
          <p:nvPr>
            <p:ph type="body" sz="quarter" idx="3"/>
          </p:nvPr>
        </p:nvSpPr>
        <p:spPr bwMode="auto">
          <a:xfrm>
            <a:off x="974690" y="4560902"/>
            <a:ext cx="5365820" cy="4321201"/>
          </a:xfrm>
          <a:prstGeom prst="rect">
            <a:avLst/>
          </a:prstGeom>
          <a:noFill/>
          <a:ln w="9525">
            <a:noFill/>
            <a:miter lim="800000"/>
            <a:headEnd/>
            <a:tailEnd/>
          </a:ln>
          <a:effectLst/>
        </p:spPr>
        <p:txBody>
          <a:bodyPr vert="horz" wrap="square" lIns="96617" tIns="48305" rIns="96617" bIns="4830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65585" name="Rectangle 17"/>
          <p:cNvSpPr>
            <a:spLocks noGrp="1" noChangeArrowheads="1"/>
          </p:cNvSpPr>
          <p:nvPr>
            <p:ph type="dt" idx="1"/>
          </p:nvPr>
        </p:nvSpPr>
        <p:spPr bwMode="auto">
          <a:xfrm>
            <a:off x="4144946" y="1"/>
            <a:ext cx="3170254" cy="481052"/>
          </a:xfrm>
          <a:prstGeom prst="rect">
            <a:avLst/>
          </a:prstGeom>
          <a:noFill/>
          <a:ln w="9525">
            <a:noFill/>
            <a:miter lim="800000"/>
            <a:headEnd/>
            <a:tailEnd/>
          </a:ln>
          <a:effectLst/>
        </p:spPr>
        <p:txBody>
          <a:bodyPr vert="horz" wrap="square" lIns="96617" tIns="48305" rIns="96617" bIns="48305" numCol="1" anchor="t" anchorCtr="0" compatLnSpc="1">
            <a:prstTxWarp prst="textNoShape">
              <a:avLst/>
            </a:prstTxWarp>
          </a:bodyPr>
          <a:lstStyle>
            <a:lvl1pPr algn="r" defTabSz="965080" eaLnBrk="0" hangingPunct="0">
              <a:lnSpc>
                <a:spcPct val="100000"/>
              </a:lnSpc>
              <a:spcBef>
                <a:spcPct val="20000"/>
              </a:spcBef>
              <a:buClrTx/>
              <a:buSzTx/>
              <a:buFontTx/>
              <a:buNone/>
              <a:defRPr sz="1400">
                <a:latin typeface="Tahoma" charset="0"/>
              </a:defRPr>
            </a:lvl1pPr>
          </a:lstStyle>
          <a:p>
            <a:pPr>
              <a:defRPr/>
            </a:pPr>
            <a:endParaRPr lang="en-US"/>
          </a:p>
        </p:txBody>
      </p:sp>
      <p:sp>
        <p:nvSpPr>
          <p:cNvPr id="365586" name="Rectangle 18"/>
          <p:cNvSpPr>
            <a:spLocks noGrp="1" noChangeArrowheads="1"/>
          </p:cNvSpPr>
          <p:nvPr>
            <p:ph type="ftr" sz="quarter" idx="4"/>
          </p:nvPr>
        </p:nvSpPr>
        <p:spPr bwMode="auto">
          <a:xfrm>
            <a:off x="0" y="9120149"/>
            <a:ext cx="3170255" cy="481051"/>
          </a:xfrm>
          <a:prstGeom prst="rect">
            <a:avLst/>
          </a:prstGeom>
          <a:noFill/>
          <a:ln w="9525">
            <a:noFill/>
            <a:miter lim="800000"/>
            <a:headEnd/>
            <a:tailEnd/>
          </a:ln>
          <a:effectLst/>
        </p:spPr>
        <p:txBody>
          <a:bodyPr vert="horz" wrap="square" lIns="96617" tIns="48305" rIns="96617" bIns="48305" numCol="1" anchor="b" anchorCtr="0" compatLnSpc="1">
            <a:prstTxWarp prst="textNoShape">
              <a:avLst/>
            </a:prstTxWarp>
          </a:bodyPr>
          <a:lstStyle>
            <a:lvl1pPr defTabSz="965080" eaLnBrk="0" hangingPunct="0">
              <a:lnSpc>
                <a:spcPct val="100000"/>
              </a:lnSpc>
              <a:spcBef>
                <a:spcPct val="20000"/>
              </a:spcBef>
              <a:buClrTx/>
              <a:buSzTx/>
              <a:buFontTx/>
              <a:buNone/>
              <a:defRPr sz="1400">
                <a:latin typeface="Tahoma" charset="0"/>
              </a:defRPr>
            </a:lvl1pPr>
          </a:lstStyle>
          <a:p>
            <a:pPr>
              <a:defRPr/>
            </a:pPr>
            <a:endParaRPr lang="en-US"/>
          </a:p>
        </p:txBody>
      </p:sp>
      <p:sp>
        <p:nvSpPr>
          <p:cNvPr id="365587" name="Rectangle 19"/>
          <p:cNvSpPr>
            <a:spLocks noGrp="1" noChangeArrowheads="1"/>
          </p:cNvSpPr>
          <p:nvPr>
            <p:ph type="sldNum" sz="quarter" idx="5"/>
          </p:nvPr>
        </p:nvSpPr>
        <p:spPr bwMode="auto">
          <a:xfrm>
            <a:off x="4144946" y="9120149"/>
            <a:ext cx="3170254" cy="481051"/>
          </a:xfrm>
          <a:prstGeom prst="rect">
            <a:avLst/>
          </a:prstGeom>
          <a:noFill/>
          <a:ln w="9525">
            <a:noFill/>
            <a:miter lim="800000"/>
            <a:headEnd/>
            <a:tailEnd/>
          </a:ln>
          <a:effectLst/>
        </p:spPr>
        <p:txBody>
          <a:bodyPr vert="horz" wrap="square" lIns="96617" tIns="48305" rIns="96617" bIns="48305" numCol="1" anchor="b" anchorCtr="0" compatLnSpc="1">
            <a:prstTxWarp prst="textNoShape">
              <a:avLst/>
            </a:prstTxWarp>
          </a:bodyPr>
          <a:lstStyle>
            <a:lvl1pPr algn="r" defTabSz="965080" eaLnBrk="0" hangingPunct="0">
              <a:lnSpc>
                <a:spcPct val="100000"/>
              </a:lnSpc>
              <a:spcBef>
                <a:spcPct val="20000"/>
              </a:spcBef>
              <a:buClrTx/>
              <a:buSzTx/>
              <a:buFontTx/>
              <a:buNone/>
              <a:defRPr sz="1400">
                <a:latin typeface="Tahoma" charset="0"/>
              </a:defRPr>
            </a:lvl1pPr>
          </a:lstStyle>
          <a:p>
            <a:pPr>
              <a:defRPr/>
            </a:pPr>
            <a:fld id="{48EF068C-896A-4B1F-83B4-1F2D5CC2D720}" type="slidenum">
              <a:rPr lang="en-US"/>
              <a:pPr>
                <a:defRPr/>
              </a:pPr>
              <a:t>‹#›</a:t>
            </a:fld>
            <a:endParaRPr lang="en-US"/>
          </a:p>
        </p:txBody>
      </p:sp>
    </p:spTree>
    <p:extLst>
      <p:ext uri="{BB962C8B-B14F-4D97-AF65-F5344CB8AC3E}">
        <p14:creationId xmlns:p14="http://schemas.microsoft.com/office/powerpoint/2010/main" val="40160060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9"/>
          <p:cNvSpPr>
            <a:spLocks noGrp="1" noChangeArrowheads="1"/>
          </p:cNvSpPr>
          <p:nvPr>
            <p:ph type="sldNum" sz="quarter" idx="5"/>
          </p:nvPr>
        </p:nvSpPr>
        <p:spPr>
          <a:noFill/>
        </p:spPr>
        <p:txBody>
          <a:bodyPr/>
          <a:lstStyle/>
          <a:p>
            <a:fld id="{8AA9ECD1-CED9-471E-95FB-4B0E3A8B05F4}" type="slidenum">
              <a:rPr lang="en-US" smtClean="0"/>
              <a:pPr/>
              <a:t>1</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4410790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8DCC7DF6-E7DF-40AE-AA42-A19C2D45F8B9}" type="slidenum">
              <a:rPr lang="en-US" smtClean="0"/>
              <a:pPr/>
              <a:t>3</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r>
              <a:rPr lang="en-US" dirty="0"/>
              <a:t>Discuss:</a:t>
            </a:r>
          </a:p>
          <a:p>
            <a:pPr marL="171450" indent="-171450" eaLnBrk="1" hangingPunct="1">
              <a:buFontTx/>
              <a:buChar char="-"/>
            </a:pPr>
            <a:r>
              <a:rPr lang="en-US" dirty="0"/>
              <a:t>What happens if P2 does a write.</a:t>
            </a:r>
          </a:p>
          <a:p>
            <a:pPr marL="171450" indent="-171450" eaLnBrk="1" hangingPunct="1">
              <a:buFontTx/>
              <a:buChar char="-"/>
            </a:pPr>
            <a:r>
              <a:rPr lang="en-US" dirty="0"/>
              <a:t>How to keep data coherent?</a:t>
            </a:r>
          </a:p>
        </p:txBody>
      </p:sp>
    </p:spTree>
    <p:extLst>
      <p:ext uri="{BB962C8B-B14F-4D97-AF65-F5344CB8AC3E}">
        <p14:creationId xmlns:p14="http://schemas.microsoft.com/office/powerpoint/2010/main" val="877540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0C019A64-F883-4314-A012-BEAF96F99EE8}" type="slidenum">
              <a:rPr lang="en-US" smtClean="0"/>
              <a:pPr/>
              <a:t>4</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8896585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362618D6-4481-44D5-B724-71F3042355AD}" type="slidenum">
              <a:rPr lang="en-US" smtClean="0"/>
              <a:pPr/>
              <a:t>12</a:t>
            </a:fld>
            <a:endParaRPr lang="en-US"/>
          </a:p>
        </p:txBody>
      </p:sp>
      <p:sp>
        <p:nvSpPr>
          <p:cNvPr id="38915" name="Rectangle 2"/>
          <p:cNvSpPr>
            <a:spLocks noGrp="1" noRot="1" noChangeAspect="1" noChangeArrowheads="1" noTextEdit="1"/>
          </p:cNvSpPr>
          <p:nvPr>
            <p:ph type="sldImg"/>
          </p:nvPr>
        </p:nvSpPr>
        <p:spPr>
          <a:xfrm>
            <a:off x="1266825" y="727075"/>
            <a:ext cx="4784725" cy="3587750"/>
          </a:xfrm>
          <a:ln/>
        </p:spPr>
      </p:sp>
      <p:sp>
        <p:nvSpPr>
          <p:cNvPr id="38916" name="Rectangle 3"/>
          <p:cNvSpPr>
            <a:spLocks noGrp="1" noChangeArrowheads="1"/>
          </p:cNvSpPr>
          <p:nvPr>
            <p:ph type="body" idx="1"/>
          </p:nvPr>
        </p:nvSpPr>
        <p:spPr>
          <a:xfrm>
            <a:off x="974725" y="4560889"/>
            <a:ext cx="5365750" cy="4319587"/>
          </a:xfrm>
          <a:noFill/>
          <a:ln/>
        </p:spPr>
        <p:txBody>
          <a:bodyPr lIns="95099" tIns="47549" rIns="95099" bIns="47549"/>
          <a:lstStyle/>
          <a:p>
            <a:pPr eaLnBrk="1" hangingPunct="1"/>
            <a:r>
              <a:rPr lang="en-US" dirty="0"/>
              <a:t>PP: Parent Protocol Processor.</a:t>
            </a:r>
          </a:p>
        </p:txBody>
      </p:sp>
    </p:spTree>
    <p:extLst>
      <p:ext uri="{BB962C8B-B14F-4D97-AF65-F5344CB8AC3E}">
        <p14:creationId xmlns:p14="http://schemas.microsoft.com/office/powerpoint/2010/main" val="2582726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362618D6-4481-44D5-B724-71F3042355AD}" type="slidenum">
              <a:rPr lang="en-US" smtClean="0"/>
              <a:pPr/>
              <a:t>13</a:t>
            </a:fld>
            <a:endParaRPr lang="en-US"/>
          </a:p>
        </p:txBody>
      </p:sp>
      <p:sp>
        <p:nvSpPr>
          <p:cNvPr id="38915" name="Rectangle 2"/>
          <p:cNvSpPr>
            <a:spLocks noGrp="1" noRot="1" noChangeAspect="1" noChangeArrowheads="1" noTextEdit="1"/>
          </p:cNvSpPr>
          <p:nvPr>
            <p:ph type="sldImg"/>
          </p:nvPr>
        </p:nvSpPr>
        <p:spPr>
          <a:xfrm>
            <a:off x="1266825" y="727075"/>
            <a:ext cx="4784725" cy="3587750"/>
          </a:xfrm>
          <a:ln/>
        </p:spPr>
      </p:sp>
      <p:sp>
        <p:nvSpPr>
          <p:cNvPr id="38916" name="Rectangle 3"/>
          <p:cNvSpPr>
            <a:spLocks noGrp="1" noChangeArrowheads="1"/>
          </p:cNvSpPr>
          <p:nvPr>
            <p:ph type="body" idx="1"/>
          </p:nvPr>
        </p:nvSpPr>
        <p:spPr>
          <a:xfrm>
            <a:off x="974725" y="4560889"/>
            <a:ext cx="5365750" cy="4319587"/>
          </a:xfrm>
          <a:noFill/>
          <a:ln/>
        </p:spPr>
        <p:txBody>
          <a:bodyPr lIns="95099" tIns="47549" rIns="95099" bIns="47549"/>
          <a:lstStyle/>
          <a:p>
            <a:pPr eaLnBrk="1" hangingPunct="1"/>
            <a:r>
              <a:rPr lang="en-US" dirty="0"/>
              <a:t>Show an example.</a:t>
            </a:r>
          </a:p>
          <a:p>
            <a:pPr eaLnBrk="1" hangingPunct="1"/>
            <a:r>
              <a:rPr lang="en-US" dirty="0"/>
              <a:t>I – I – I</a:t>
            </a:r>
          </a:p>
          <a:p>
            <a:pPr eaLnBrk="1" hangingPunct="1"/>
            <a:r>
              <a:rPr lang="en-US" dirty="0"/>
              <a:t>S - I - I</a:t>
            </a:r>
          </a:p>
          <a:p>
            <a:pPr eaLnBrk="1" hangingPunct="1"/>
            <a:r>
              <a:rPr lang="en-US" dirty="0"/>
              <a:t>S – I – S</a:t>
            </a:r>
          </a:p>
          <a:p>
            <a:pPr eaLnBrk="1" hangingPunct="1"/>
            <a:r>
              <a:rPr lang="en-US" dirty="0"/>
              <a:t>M – I – I</a:t>
            </a:r>
          </a:p>
          <a:p>
            <a:pPr eaLnBrk="1" hangingPunct="1"/>
            <a:r>
              <a:rPr lang="en-US" dirty="0"/>
              <a:t>S – S – I</a:t>
            </a:r>
          </a:p>
        </p:txBody>
      </p:sp>
    </p:spTree>
    <p:extLst>
      <p:ext uri="{BB962C8B-B14F-4D97-AF65-F5344CB8AC3E}">
        <p14:creationId xmlns:p14="http://schemas.microsoft.com/office/powerpoint/2010/main" val="2005746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362618D6-4481-44D5-B724-71F3042355AD}" type="slidenum">
              <a:rPr lang="en-US" smtClean="0"/>
              <a:pPr/>
              <a:t>14</a:t>
            </a:fld>
            <a:endParaRPr lang="en-US"/>
          </a:p>
        </p:txBody>
      </p:sp>
      <p:sp>
        <p:nvSpPr>
          <p:cNvPr id="38915" name="Rectangle 2"/>
          <p:cNvSpPr>
            <a:spLocks noGrp="1" noRot="1" noChangeAspect="1" noChangeArrowheads="1" noTextEdit="1"/>
          </p:cNvSpPr>
          <p:nvPr>
            <p:ph type="sldImg"/>
          </p:nvPr>
        </p:nvSpPr>
        <p:spPr>
          <a:xfrm>
            <a:off x="1266825" y="727075"/>
            <a:ext cx="4784725" cy="3587750"/>
          </a:xfrm>
          <a:ln/>
        </p:spPr>
      </p:sp>
      <p:sp>
        <p:nvSpPr>
          <p:cNvPr id="38916" name="Rectangle 3"/>
          <p:cNvSpPr>
            <a:spLocks noGrp="1" noChangeArrowheads="1"/>
          </p:cNvSpPr>
          <p:nvPr>
            <p:ph type="body" idx="1"/>
          </p:nvPr>
        </p:nvSpPr>
        <p:spPr>
          <a:xfrm>
            <a:off x="974725" y="4560889"/>
            <a:ext cx="5365750" cy="4319587"/>
          </a:xfrm>
          <a:noFill/>
          <a:ln/>
        </p:spPr>
        <p:txBody>
          <a:bodyPr lIns="95099" tIns="47549" rIns="95099" bIns="47549"/>
          <a:lstStyle/>
          <a:p>
            <a:pPr eaLnBrk="1" hangingPunct="1"/>
            <a:endParaRPr lang="en-US" dirty="0"/>
          </a:p>
        </p:txBody>
      </p:sp>
    </p:spTree>
    <p:extLst>
      <p:ext uri="{BB962C8B-B14F-4D97-AF65-F5344CB8AC3E}">
        <p14:creationId xmlns:p14="http://schemas.microsoft.com/office/powerpoint/2010/main" val="1444668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8EF068C-896A-4B1F-83B4-1F2D5CC2D720}" type="slidenum">
              <a:rPr lang="en-US" smtClean="0"/>
              <a:pPr>
                <a:defRPr/>
              </a:pPr>
              <a:t>20</a:t>
            </a:fld>
            <a:endParaRPr lang="en-US"/>
          </a:p>
        </p:txBody>
      </p:sp>
    </p:spTree>
    <p:extLst>
      <p:ext uri="{BB962C8B-B14F-4D97-AF65-F5344CB8AC3E}">
        <p14:creationId xmlns:p14="http://schemas.microsoft.com/office/powerpoint/2010/main" val="42790557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 there a problem with </a:t>
            </a:r>
            <a:r>
              <a:rPr lang="en-US" dirty="0" err="1"/>
              <a:t>waitFill</a:t>
            </a:r>
            <a:r>
              <a:rPr lang="en-US" dirty="0"/>
              <a:t>? What if the </a:t>
            </a:r>
            <a:r>
              <a:rPr lang="en-US" dirty="0" err="1"/>
              <a:t>hitQ</a:t>
            </a:r>
            <a:r>
              <a:rPr lang="en-US" dirty="0"/>
              <a:t> is blocked? Should we not at</a:t>
            </a:r>
            <a:r>
              <a:rPr lang="en-US" baseline="0" dirty="0"/>
              <a:t> least write it in the cache?</a:t>
            </a:r>
            <a:endParaRPr lang="en-US" dirty="0"/>
          </a:p>
        </p:txBody>
      </p:sp>
      <p:sp>
        <p:nvSpPr>
          <p:cNvPr id="4" name="Slide Number Placeholder 3"/>
          <p:cNvSpPr>
            <a:spLocks noGrp="1"/>
          </p:cNvSpPr>
          <p:nvPr>
            <p:ph type="sldNum" sz="quarter" idx="10"/>
          </p:nvPr>
        </p:nvSpPr>
        <p:spPr/>
        <p:txBody>
          <a:bodyPr/>
          <a:lstStyle/>
          <a:p>
            <a:pPr>
              <a:defRPr/>
            </a:pPr>
            <a:fld id="{BE243550-4C30-437F-93E4-202C95E74B67}" type="slidenum">
              <a:rPr lang="en-US" smtClean="0"/>
              <a:pPr>
                <a:defRPr/>
              </a:pPr>
              <a:t>21</a:t>
            </a:fld>
            <a:endParaRPr lang="en-US"/>
          </a:p>
        </p:txBody>
      </p:sp>
    </p:spTree>
    <p:extLst>
      <p:ext uri="{BB962C8B-B14F-4D97-AF65-F5344CB8AC3E}">
        <p14:creationId xmlns:p14="http://schemas.microsoft.com/office/powerpoint/2010/main" val="734404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sp>
        <p:nvSpPr>
          <p:cNvPr id="413763"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413764"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69"/>
          <p:cNvSpPr>
            <a:spLocks noGrp="1" noChangeArrowheads="1"/>
          </p:cNvSpPr>
          <p:nvPr>
            <p:ph type="dt" sz="quarter" idx="10"/>
          </p:nvPr>
        </p:nvSpPr>
        <p:spPr/>
        <p:txBody>
          <a:bodyPr/>
          <a:lstStyle>
            <a:lvl1pPr>
              <a:defRPr sz="1400" smtClean="0">
                <a:latin typeface="Tahoma" charset="0"/>
              </a:defRPr>
            </a:lvl1pPr>
          </a:lstStyle>
          <a:p>
            <a:pPr>
              <a:defRPr/>
            </a:pPr>
            <a:r>
              <a:rPr lang="en-US"/>
              <a:t>March 21, 2024</a:t>
            </a:r>
            <a:endParaRPr lang="en-US" dirty="0"/>
          </a:p>
        </p:txBody>
      </p:sp>
      <p:sp>
        <p:nvSpPr>
          <p:cNvPr id="70" name="Rectangle 71"/>
          <p:cNvSpPr>
            <a:spLocks noGrp="1" noChangeArrowheads="1"/>
          </p:cNvSpPr>
          <p:nvPr>
            <p:ph type="sldNum" sz="quarter" idx="11"/>
          </p:nvPr>
        </p:nvSpPr>
        <p:spPr/>
        <p:txBody>
          <a:bodyPr/>
          <a:lstStyle>
            <a:lvl1pPr>
              <a:defRPr dirty="0" smtClean="0">
                <a:latin typeface="Tahoma" charset="0"/>
              </a:defRPr>
            </a:lvl1pPr>
          </a:lstStyle>
          <a:p>
            <a:pPr>
              <a:defRPr/>
            </a:pPr>
            <a:r>
              <a:rPr lang="en-US" dirty="0"/>
              <a:t>L13-</a:t>
            </a:r>
            <a:fld id="{6D66DF8F-9E10-4DDB-8C1E-68662AECA336}" type="slidenum">
              <a:rPr lang="en-US" smtClean="0"/>
              <a:pPr>
                <a:defRPr/>
              </a:pPr>
              <a:t>‹#›</a:t>
            </a:fld>
            <a:endParaRPr lang="en-US" dirty="0"/>
          </a:p>
        </p:txBody>
      </p:sp>
      <p:sp>
        <p:nvSpPr>
          <p:cNvPr id="71" name="Rectangle 72"/>
          <p:cNvSpPr>
            <a:spLocks noGrp="1" noChangeArrowheads="1"/>
          </p:cNvSpPr>
          <p:nvPr>
            <p:ph type="ftr" sz="quarter" idx="12"/>
          </p:nvPr>
        </p:nvSpPr>
        <p:spPr>
          <a:xfrm>
            <a:off x="3098800" y="6400800"/>
            <a:ext cx="3149600" cy="457200"/>
          </a:xfrm>
        </p:spPr>
        <p:txBody>
          <a:bodyPr/>
          <a:lstStyle>
            <a:lvl1pPr>
              <a:defRPr dirty="0" smtClean="0"/>
            </a:lvl1pPr>
          </a:lstStyle>
          <a:p>
            <a:pPr>
              <a:defRPr/>
            </a:pPr>
            <a:r>
              <a:rPr lang="en-US"/>
              <a:t>6.1920</a:t>
            </a:r>
            <a:endParaRPr lang="en-US" dirty="0"/>
          </a:p>
        </p:txBody>
      </p:sp>
    </p:spTree>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5"/>
          <p:cNvSpPr>
            <a:spLocks noGrp="1" noChangeArrowheads="1"/>
          </p:cNvSpPr>
          <p:nvPr>
            <p:ph type="dt" sz="half" idx="10"/>
          </p:nvPr>
        </p:nvSpPr>
        <p:spPr>
          <a:ln/>
        </p:spPr>
        <p:txBody>
          <a:bodyPr/>
          <a:lstStyle>
            <a:lvl1pPr>
              <a:defRPr/>
            </a:lvl1pPr>
          </a:lstStyle>
          <a:p>
            <a:pPr>
              <a:defRPr/>
            </a:pPr>
            <a:r>
              <a:rPr lang="en-US"/>
              <a:t>March 21, 2024</a:t>
            </a:r>
            <a:endParaRPr lang="en-US" dirty="0"/>
          </a:p>
        </p:txBody>
      </p:sp>
      <p:sp>
        <p:nvSpPr>
          <p:cNvPr id="5" name="Rectangle 67"/>
          <p:cNvSpPr>
            <a:spLocks noGrp="1" noChangeArrowheads="1"/>
          </p:cNvSpPr>
          <p:nvPr>
            <p:ph type="sldNum" sz="quarter" idx="11"/>
          </p:nvPr>
        </p:nvSpPr>
        <p:spPr>
          <a:ln/>
        </p:spPr>
        <p:txBody>
          <a:bodyPr/>
          <a:lstStyle>
            <a:lvl1pPr>
              <a:defRPr/>
            </a:lvl1pPr>
          </a:lstStyle>
          <a:p>
            <a:pPr>
              <a:defRPr/>
            </a:pPr>
            <a:r>
              <a:rPr lang="en-US" dirty="0"/>
              <a:t>L13-</a:t>
            </a:r>
            <a:fld id="{53294580-05E8-4585-908E-66FCC5062CA7}" type="slidenum">
              <a:rPr lang="en-US" smtClean="0"/>
              <a:pPr>
                <a:defRPr/>
              </a:pPr>
              <a:t>‹#›</a:t>
            </a:fld>
            <a:endParaRPr lang="en-US" dirty="0"/>
          </a:p>
        </p:txBody>
      </p:sp>
      <p:sp>
        <p:nvSpPr>
          <p:cNvPr id="6" name="Rectangle 69"/>
          <p:cNvSpPr>
            <a:spLocks noGrp="1" noChangeArrowheads="1"/>
          </p:cNvSpPr>
          <p:nvPr>
            <p:ph type="ftr" sz="quarter" idx="12"/>
          </p:nvPr>
        </p:nvSpPr>
        <p:spPr>
          <a:ln/>
        </p:spPr>
        <p:txBody>
          <a:bodyPr/>
          <a:lstStyle>
            <a:lvl1pPr>
              <a:defRPr/>
            </a:lvl1pPr>
          </a:lstStyle>
          <a:p>
            <a:pPr>
              <a:defRPr/>
            </a:pPr>
            <a:r>
              <a:rPr lang="en-US"/>
              <a:t>6.1920</a:t>
            </a:r>
            <a:endParaRPr lang="en-US" dirty="0"/>
          </a:p>
        </p:txBody>
      </p:sp>
    </p:spTree>
  </p:cSld>
  <p:clrMapOvr>
    <a:masterClrMapping/>
  </p:clrMapOvr>
  <p:hf hdr="0" ftr="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412677"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78"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79"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0"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1"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2"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3"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4"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5"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6"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7"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8"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89"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0"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1"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2"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3"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4"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5"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6"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7"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698"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nvGrpSpPr>
              <p:cNvPr id="1040" name="Group 27"/>
              <p:cNvGrpSpPr>
                <a:grpSpLocks/>
              </p:cNvGrpSpPr>
              <p:nvPr/>
            </p:nvGrpSpPr>
            <p:grpSpPr bwMode="auto">
              <a:xfrm>
                <a:off x="192" y="0"/>
                <a:ext cx="5376" cy="4320"/>
                <a:chOff x="192" y="0"/>
                <a:chExt cx="5376" cy="4320"/>
              </a:xfrm>
            </p:grpSpPr>
            <p:sp>
              <p:nvSpPr>
                <p:cNvPr id="41270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0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1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2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sp>
          <p:nvSpPr>
            <p:cNvPr id="412729"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30"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nvGrpSpPr>
            <p:cNvPr id="1035" name="Group 59"/>
            <p:cNvGrpSpPr>
              <a:grpSpLocks/>
            </p:cNvGrpSpPr>
            <p:nvPr/>
          </p:nvGrpSpPr>
          <p:grpSpPr bwMode="auto">
            <a:xfrm>
              <a:off x="261" y="892"/>
              <a:ext cx="1124" cy="1464"/>
              <a:chOff x="96" y="916"/>
              <a:chExt cx="2208" cy="2876"/>
            </a:xfrm>
          </p:grpSpPr>
          <p:sp>
            <p:nvSpPr>
              <p:cNvPr id="412732"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33"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sp>
            <p:nvSpPr>
              <p:cNvPr id="412734"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lnSpc>
                    <a:spcPct val="90000"/>
                  </a:lnSpc>
                  <a:spcBef>
                    <a:spcPct val="25000"/>
                  </a:spcBef>
                  <a:buClr>
                    <a:schemeClr val="bg1"/>
                  </a:buClr>
                  <a:buSzPct val="100000"/>
                  <a:buFont typeface="Wingdings" pitchFamily="2" charset="2"/>
                  <a:buChar char="•"/>
                  <a:defRPr/>
                </a:pPr>
                <a:endParaRPr lang="en-US"/>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2737" name="Rectangle 65"/>
          <p:cNvSpPr>
            <a:spLocks noGrp="1" noChangeArrowheads="1"/>
          </p:cNvSpPr>
          <p:nvPr>
            <p:ph type="dt" sz="half" idx="2"/>
          </p:nvPr>
        </p:nvSpPr>
        <p:spPr bwMode="auto">
          <a:xfrm>
            <a:off x="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ClrTx/>
              <a:buSzTx/>
              <a:buFontTx/>
              <a:buNone/>
              <a:defRPr sz="1200" smtClean="0">
                <a:latin typeface="Verdana" pitchFamily="34" charset="0"/>
              </a:defRPr>
            </a:lvl1pPr>
          </a:lstStyle>
          <a:p>
            <a:pPr>
              <a:defRPr/>
            </a:pPr>
            <a:r>
              <a:rPr lang="en-US"/>
              <a:t>March 21, 2024</a:t>
            </a:r>
            <a:endParaRPr lang="en-US" dirty="0"/>
          </a:p>
        </p:txBody>
      </p:sp>
      <p:sp>
        <p:nvSpPr>
          <p:cNvPr id="412739" name="Rectangle 67"/>
          <p:cNvSpPr>
            <a:spLocks noGrp="1" noChangeArrowheads="1"/>
          </p:cNvSpPr>
          <p:nvPr>
            <p:ph type="sldNum" sz="quarter" idx="4"/>
          </p:nvPr>
        </p:nvSpPr>
        <p:spPr bwMode="auto">
          <a:xfrm>
            <a:off x="72390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400" dirty="0" smtClean="0">
                <a:latin typeface="Verdana" pitchFamily="34" charset="0"/>
              </a:defRPr>
            </a:lvl1pPr>
          </a:lstStyle>
          <a:p>
            <a:pPr>
              <a:defRPr/>
            </a:pPr>
            <a:r>
              <a:rPr lang="en-US" dirty="0"/>
              <a:t>L13-</a:t>
            </a:r>
            <a:fld id="{D0401301-61DA-4AD1-B56D-F835E5556F1F}" type="slidenum">
              <a:rPr lang="en-US" smtClean="0"/>
              <a:pPr>
                <a:defRPr/>
              </a:pPr>
              <a:t>‹#›</a:t>
            </a:fld>
            <a:endParaRPr lang="en-US" dirty="0"/>
          </a:p>
        </p:txBody>
      </p:sp>
      <p:sp>
        <p:nvSpPr>
          <p:cNvPr id="412741" name="Rectangle 69"/>
          <p:cNvSpPr>
            <a:spLocks noGrp="1" noChangeArrowheads="1"/>
          </p:cNvSpPr>
          <p:nvPr>
            <p:ph type="ftr" sz="quarter" idx="3"/>
          </p:nvPr>
        </p:nvSpPr>
        <p:spPr bwMode="auto">
          <a:xfrm>
            <a:off x="3098800" y="6400800"/>
            <a:ext cx="3149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lnSpc>
                <a:spcPct val="100000"/>
              </a:lnSpc>
              <a:spcBef>
                <a:spcPct val="0"/>
              </a:spcBef>
              <a:buClrTx/>
              <a:buSzTx/>
              <a:buFontTx/>
              <a:buNone/>
              <a:defRPr sz="1400" dirty="0" smtClean="0">
                <a:latin typeface="Tahoma" charset="0"/>
              </a:defRPr>
            </a:lvl1pPr>
          </a:lstStyle>
          <a:p>
            <a:pPr>
              <a:defRPr/>
            </a:pPr>
            <a:r>
              <a:rPr lang="en-US"/>
              <a:t>6.1920</a:t>
            </a:r>
            <a:endParaRPr lang="en-US" dirty="0"/>
          </a:p>
        </p:txBody>
      </p:sp>
    </p:spTree>
  </p:cSld>
  <p:clrMap bg1="lt1" tx1="dk1" bg2="lt2" tx2="dk2" accent1="accent1" accent2="accent2" accent3="accent3" accent4="accent4" accent5="accent5" accent6="accent6" hlink="hlink" folHlink="folHlink"/>
  <p:sldLayoutIdLst>
    <p:sldLayoutId id="2147483686" r:id="rId1"/>
    <p:sldLayoutId id="2147483684" r:id="rId2"/>
  </p:sldLayoutIdLst>
  <p:hf hdr="0" ft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itchFamily="34" charset="0"/>
        </a:defRPr>
      </a:lvl2pPr>
      <a:lvl3pPr algn="l" rtl="0" eaLnBrk="0" fontAlgn="base" hangingPunct="0">
        <a:spcBef>
          <a:spcPct val="0"/>
        </a:spcBef>
        <a:spcAft>
          <a:spcPct val="0"/>
        </a:spcAft>
        <a:defRPr sz="4400">
          <a:solidFill>
            <a:schemeClr val="tx2"/>
          </a:solidFill>
          <a:latin typeface="Verdana" pitchFamily="34" charset="0"/>
        </a:defRPr>
      </a:lvl3pPr>
      <a:lvl4pPr algn="l" rtl="0" eaLnBrk="0" fontAlgn="base" hangingPunct="0">
        <a:spcBef>
          <a:spcPct val="0"/>
        </a:spcBef>
        <a:spcAft>
          <a:spcPct val="0"/>
        </a:spcAft>
        <a:defRPr sz="4400">
          <a:solidFill>
            <a:schemeClr val="tx2"/>
          </a:solidFill>
          <a:latin typeface="Verdana" pitchFamily="34" charset="0"/>
        </a:defRPr>
      </a:lvl4pPr>
      <a:lvl5pPr algn="l" rtl="0" eaLnBrk="0" fontAlgn="base" hangingPunct="0">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2" charset="2"/>
        <a:buBlip>
          <a:blip r:embed="rId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descr="Rectangle: Click to edit Master text styles&#10;Second level&#10;Third level&#10;Fourth level&#10;Fifth level"/>
          <p:cNvSpPr>
            <a:spLocks noGrp="1" noChangeArrowheads="1"/>
          </p:cNvSpPr>
          <p:nvPr>
            <p:ph type="subTitle" idx="1"/>
          </p:nvPr>
        </p:nvSpPr>
        <p:spPr>
          <a:xfrm>
            <a:off x="752475" y="1535415"/>
            <a:ext cx="7899400" cy="4651375"/>
          </a:xfrm>
        </p:spPr>
        <p:txBody>
          <a:bodyPr/>
          <a:lstStyle/>
          <a:p>
            <a:pPr eaLnBrk="1" hangingPunct="1">
              <a:lnSpc>
                <a:spcPct val="80000"/>
              </a:lnSpc>
              <a:buClr>
                <a:srgbClr val="6F89F7"/>
              </a:buClr>
            </a:pPr>
            <a:r>
              <a:rPr lang="en-US" sz="2400" dirty="0">
                <a:solidFill>
                  <a:srgbClr val="660066"/>
                </a:solidFill>
              </a:rPr>
              <a:t>Constructive Computer Architecture</a:t>
            </a:r>
          </a:p>
          <a:p>
            <a:pPr eaLnBrk="1" hangingPunct="1">
              <a:lnSpc>
                <a:spcPct val="80000"/>
              </a:lnSpc>
              <a:buClr>
                <a:srgbClr val="6F89F7"/>
              </a:buClr>
            </a:pPr>
            <a:endParaRPr lang="en-US" sz="900" dirty="0">
              <a:solidFill>
                <a:srgbClr val="660066"/>
              </a:solidFill>
            </a:endParaRPr>
          </a:p>
          <a:p>
            <a:pPr eaLnBrk="1" hangingPunct="1">
              <a:lnSpc>
                <a:spcPct val="80000"/>
              </a:lnSpc>
              <a:buClr>
                <a:srgbClr val="6F89F7"/>
              </a:buClr>
            </a:pPr>
            <a:endParaRPr lang="en-US" sz="900" dirty="0">
              <a:solidFill>
                <a:srgbClr val="660066"/>
              </a:solidFill>
            </a:endParaRPr>
          </a:p>
          <a:p>
            <a:pPr eaLnBrk="1" hangingPunct="1">
              <a:lnSpc>
                <a:spcPct val="80000"/>
              </a:lnSpc>
              <a:buClr>
                <a:srgbClr val="6F89F7"/>
              </a:buClr>
            </a:pPr>
            <a:endParaRPr lang="en-US" sz="900" dirty="0">
              <a:solidFill>
                <a:srgbClr val="660066"/>
              </a:solidFill>
            </a:endParaRPr>
          </a:p>
          <a:p>
            <a:pPr eaLnBrk="1" hangingPunct="1">
              <a:lnSpc>
                <a:spcPct val="80000"/>
              </a:lnSpc>
              <a:buClr>
                <a:srgbClr val="6F89F7"/>
              </a:buClr>
            </a:pPr>
            <a:endParaRPr lang="en-US" sz="900" dirty="0">
              <a:solidFill>
                <a:srgbClr val="660066"/>
              </a:solidFill>
            </a:endParaRPr>
          </a:p>
          <a:p>
            <a:pPr eaLnBrk="1" hangingPunct="1">
              <a:lnSpc>
                <a:spcPct val="80000"/>
              </a:lnSpc>
            </a:pPr>
            <a:r>
              <a:rPr lang="en-US" sz="4000" dirty="0">
                <a:solidFill>
                  <a:srgbClr val="660066"/>
                </a:solidFill>
              </a:rPr>
              <a:t>Cache Coherence</a:t>
            </a:r>
            <a:endParaRPr lang="en-US" sz="4000" dirty="0">
              <a:solidFill>
                <a:schemeClr val="tx2"/>
              </a:solidFill>
            </a:endParaRPr>
          </a:p>
          <a:p>
            <a:pPr algn="ctr" eaLnBrk="1" hangingPunct="1">
              <a:lnSpc>
                <a:spcPct val="80000"/>
              </a:lnSpc>
              <a:spcBef>
                <a:spcPct val="0"/>
              </a:spcBef>
            </a:pPr>
            <a:endParaRPr lang="en-US" sz="3600" dirty="0">
              <a:solidFill>
                <a:schemeClr val="tx2"/>
              </a:solidFill>
            </a:endParaRPr>
          </a:p>
          <a:p>
            <a:pPr>
              <a:lnSpc>
                <a:spcPct val="90000"/>
              </a:lnSpc>
            </a:pPr>
            <a:r>
              <a:rPr lang="en-US" sz="2400" dirty="0">
                <a:ea typeface="+mn-lt"/>
                <a:cs typeface="+mn-lt"/>
              </a:rPr>
              <a:t>Thomas – EPFL</a:t>
            </a:r>
          </a:p>
          <a:p>
            <a:pPr>
              <a:lnSpc>
                <a:spcPct val="90000"/>
              </a:lnSpc>
            </a:pPr>
            <a:endParaRPr lang="en-US" sz="1800" dirty="0">
              <a:ea typeface="+mn-lt"/>
              <a:cs typeface="+mn-lt"/>
            </a:endParaRPr>
          </a:p>
          <a:p>
            <a:pPr>
              <a:lnSpc>
                <a:spcPct val="90000"/>
              </a:lnSpc>
            </a:pPr>
            <a:r>
              <a:rPr lang="en-US" sz="1800" dirty="0">
                <a:ea typeface="+mn-lt"/>
                <a:cs typeface="+mn-lt"/>
              </a:rPr>
              <a:t>Slides adapted from 6.192 Spring '23 with Arvind (MIT) + contributions from Tushar Krishna (Georgia Tech)</a:t>
            </a:r>
          </a:p>
          <a:p>
            <a:pPr eaLnBrk="1" hangingPunct="1">
              <a:lnSpc>
                <a:spcPct val="80000"/>
              </a:lnSpc>
            </a:pPr>
            <a:endParaRPr lang="en-US" sz="2400" dirty="0"/>
          </a:p>
          <a:p>
            <a:pPr eaLnBrk="1" hangingPunct="1">
              <a:lnSpc>
                <a:spcPct val="80000"/>
              </a:lnSpc>
            </a:pPr>
            <a:endParaRPr lang="en-US" sz="2400" dirty="0"/>
          </a:p>
        </p:txBody>
      </p:sp>
      <p:sp>
        <p:nvSpPr>
          <p:cNvPr id="3" name="Date Placeholder 2">
            <a:extLst>
              <a:ext uri="{FF2B5EF4-FFF2-40B4-BE49-F238E27FC236}">
                <a16:creationId xmlns:a16="http://schemas.microsoft.com/office/drawing/2014/main" id="{3EC15BBD-D339-D6AB-18DC-F76AFF0911C2}"/>
              </a:ext>
            </a:extLst>
          </p:cNvPr>
          <p:cNvSpPr>
            <a:spLocks noGrp="1"/>
          </p:cNvSpPr>
          <p:nvPr>
            <p:ph type="dt" sz="quarter" idx="10"/>
          </p:nvPr>
        </p:nvSpPr>
        <p:spPr/>
        <p:txBody>
          <a:bodyPr/>
          <a:lstStyle/>
          <a:p>
            <a:pPr>
              <a:defRPr/>
            </a:pPr>
            <a:r>
              <a:rPr lang="en-US"/>
              <a:t>March 21, 2024</a:t>
            </a:r>
            <a:endParaRPr lang="en-US" dirty="0"/>
          </a:p>
        </p:txBody>
      </p:sp>
      <p:sp>
        <p:nvSpPr>
          <p:cNvPr id="6" name="Slide Number Placeholder 5">
            <a:extLst>
              <a:ext uri="{FF2B5EF4-FFF2-40B4-BE49-F238E27FC236}">
                <a16:creationId xmlns:a16="http://schemas.microsoft.com/office/drawing/2014/main" id="{C0010894-C9B8-9CD6-BEDF-91839928B5C4}"/>
              </a:ext>
            </a:extLst>
          </p:cNvPr>
          <p:cNvSpPr>
            <a:spLocks noGrp="1"/>
          </p:cNvSpPr>
          <p:nvPr>
            <p:ph type="sldNum" sz="quarter" idx="11"/>
          </p:nvPr>
        </p:nvSpPr>
        <p:spPr/>
        <p:txBody>
          <a:bodyPr/>
          <a:lstStyle/>
          <a:p>
            <a:r>
              <a:rPr lang="en-US" dirty="0"/>
              <a:t>L13-</a:t>
            </a:r>
            <a:fld id="{6D66DF8F-9E10-4DDB-8C1E-68662AECA336}" type="slidenum">
              <a:rPr lang="en-US" smtClean="0"/>
              <a:pPr>
                <a:defRPr/>
              </a:pPr>
              <a:t>1</a:t>
            </a:fld>
            <a:endParaRPr lang="en-US"/>
          </a:p>
        </p:txBody>
      </p:sp>
    </p:spTree>
    <p:extLst>
      <p:ext uri="{BB962C8B-B14F-4D97-AF65-F5344CB8AC3E}">
        <p14:creationId xmlns:p14="http://schemas.microsoft.com/office/powerpoint/2010/main" val="3530231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Protocols are distributed!</a:t>
            </a:r>
            <a:br>
              <a:rPr lang="en-US" dirty="0"/>
            </a:br>
            <a:r>
              <a:rPr lang="en-US" sz="2400" dirty="0"/>
              <a:t>Fundamental assumptions</a:t>
            </a:r>
          </a:p>
        </p:txBody>
      </p:sp>
      <p:sp>
        <p:nvSpPr>
          <p:cNvPr id="3" name="Content Placeholder 2"/>
          <p:cNvSpPr>
            <a:spLocks noGrp="1"/>
          </p:cNvSpPr>
          <p:nvPr>
            <p:ph idx="1"/>
          </p:nvPr>
        </p:nvSpPr>
        <p:spPr>
          <a:xfrm>
            <a:off x="647700" y="1569719"/>
            <a:ext cx="7772400" cy="4831081"/>
          </a:xfrm>
        </p:spPr>
        <p:txBody>
          <a:bodyPr/>
          <a:lstStyle/>
          <a:p>
            <a:r>
              <a:rPr lang="en-US" sz="2400" dirty="0"/>
              <a:t>A processor or cache can only examine or set its own state</a:t>
            </a:r>
          </a:p>
          <a:p>
            <a:r>
              <a:rPr lang="en-US" sz="2400" dirty="0"/>
              <a:t>The state of other caches is inferred or set by sending request and response messages</a:t>
            </a:r>
          </a:p>
          <a:p>
            <a:r>
              <a:rPr lang="en-US" sz="2400" dirty="0"/>
              <a:t>Each parent cache maintains information about each of its child caches in a </a:t>
            </a:r>
            <a:r>
              <a:rPr lang="en-US" sz="2400" dirty="0">
                <a:solidFill>
                  <a:srgbClr val="FF0000"/>
                </a:solidFill>
              </a:rPr>
              <a:t>directory</a:t>
            </a:r>
          </a:p>
          <a:p>
            <a:pPr lvl="1"/>
            <a:r>
              <a:rPr lang="en-US" sz="2000" dirty="0"/>
              <a:t>Directory information is </a:t>
            </a:r>
            <a:r>
              <a:rPr lang="en-US" sz="2000" i="1" dirty="0"/>
              <a:t>conservative</a:t>
            </a:r>
            <a:r>
              <a:rPr lang="en-US" sz="2000" dirty="0"/>
              <a:t>, e.g., if the directory say that the child cache c has a cache-line in state S, then cache c may have the address in either S or I state but not in M state</a:t>
            </a:r>
          </a:p>
          <a:p>
            <a:pPr lvl="1"/>
            <a:r>
              <a:rPr lang="en-US" sz="2000" dirty="0"/>
              <a:t>Sometimes the state of a cache line is transient because it has requested a change. Directory also contains information about outstanding messages</a:t>
            </a:r>
          </a:p>
        </p:txBody>
      </p:sp>
      <p:sp>
        <p:nvSpPr>
          <p:cNvPr id="7" name="Date Placeholder 6">
            <a:extLst>
              <a:ext uri="{FF2B5EF4-FFF2-40B4-BE49-F238E27FC236}">
                <a16:creationId xmlns:a16="http://schemas.microsoft.com/office/drawing/2014/main" id="{A4F1E4E2-2FC1-BA4D-9264-E081328E27C5}"/>
              </a:ext>
            </a:extLst>
          </p:cNvPr>
          <p:cNvSpPr>
            <a:spLocks noGrp="1"/>
          </p:cNvSpPr>
          <p:nvPr>
            <p:ph type="dt" sz="half" idx="10"/>
          </p:nvPr>
        </p:nvSpPr>
        <p:spPr/>
        <p:txBody>
          <a:bodyPr/>
          <a:lstStyle/>
          <a:p>
            <a:pPr>
              <a:defRPr/>
            </a:pPr>
            <a:r>
              <a:rPr lang="en-US"/>
              <a:t>March 21, 2024</a:t>
            </a:r>
            <a:endParaRPr lang="en-US" dirty="0"/>
          </a:p>
        </p:txBody>
      </p:sp>
      <p:sp>
        <p:nvSpPr>
          <p:cNvPr id="5" name="Slide Number Placeholder 4">
            <a:extLst>
              <a:ext uri="{FF2B5EF4-FFF2-40B4-BE49-F238E27FC236}">
                <a16:creationId xmlns:a16="http://schemas.microsoft.com/office/drawing/2014/main" id="{8A19AC36-3179-C368-04EC-D9EC12A30810}"/>
              </a:ext>
            </a:extLst>
          </p:cNvPr>
          <p:cNvSpPr>
            <a:spLocks noGrp="1"/>
          </p:cNvSpPr>
          <p:nvPr>
            <p:ph type="sldNum" sz="quarter" idx="11"/>
          </p:nvPr>
        </p:nvSpPr>
        <p:spPr/>
        <p:txBody>
          <a:bodyPr/>
          <a:lstStyle/>
          <a:p>
            <a:r>
              <a:rPr lang="en-US" dirty="0"/>
              <a:t>L13-</a:t>
            </a:r>
            <a:fld id="{53294580-05E8-4585-908E-66FCC5062CA7}" type="slidenum">
              <a:rPr lang="en-US" smtClean="0"/>
              <a:pPr>
                <a:defRPr/>
              </a:pPr>
              <a:t>10</a:t>
            </a:fld>
            <a:endParaRPr lang="en-US"/>
          </a:p>
        </p:txBody>
      </p:sp>
    </p:spTree>
    <p:extLst>
      <p:ext uri="{BB962C8B-B14F-4D97-AF65-F5344CB8AC3E}">
        <p14:creationId xmlns:p14="http://schemas.microsoft.com/office/powerpoint/2010/main" val="2714670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460" y="274320"/>
            <a:ext cx="7772400" cy="1143000"/>
          </a:xfrm>
        </p:spPr>
        <p:txBody>
          <a:bodyPr/>
          <a:lstStyle/>
          <a:p>
            <a:r>
              <a:rPr lang="en-US" dirty="0"/>
              <a:t>Directory State Encoding</a:t>
            </a:r>
            <a:br>
              <a:rPr lang="en-US" dirty="0"/>
            </a:br>
            <a:r>
              <a:rPr lang="en-US" sz="2400" dirty="0"/>
              <a:t>Two-level (L1, M) system</a:t>
            </a:r>
            <a:endParaRPr lang="en-US" dirty="0"/>
          </a:p>
        </p:txBody>
      </p:sp>
      <p:sp>
        <p:nvSpPr>
          <p:cNvPr id="9" name="Line 3"/>
          <p:cNvSpPr>
            <a:spLocks noChangeShapeType="1"/>
          </p:cNvSpPr>
          <p:nvPr/>
        </p:nvSpPr>
        <p:spPr bwMode="auto">
          <a:xfrm>
            <a:off x="3833886" y="2424242"/>
            <a:ext cx="0" cy="198437"/>
          </a:xfrm>
          <a:prstGeom prst="line">
            <a:avLst/>
          </a:prstGeom>
          <a:noFill/>
          <a:ln w="25400">
            <a:solidFill>
              <a:schemeClr val="tx1"/>
            </a:solidFill>
            <a:round/>
            <a:headEnd/>
            <a:tailEnd/>
          </a:ln>
        </p:spPr>
        <p:txBody>
          <a:bodyPr wrap="none" anchor="ctr"/>
          <a:lstStyle/>
          <a:p>
            <a:endParaRPr lang="en-US"/>
          </a:p>
        </p:txBody>
      </p:sp>
      <p:sp>
        <p:nvSpPr>
          <p:cNvPr id="10" name="Rectangle 4"/>
          <p:cNvSpPr>
            <a:spLocks noChangeArrowheads="1"/>
          </p:cNvSpPr>
          <p:nvPr/>
        </p:nvSpPr>
        <p:spPr bwMode="auto">
          <a:xfrm>
            <a:off x="4143766" y="2930336"/>
            <a:ext cx="744538" cy="323403"/>
          </a:xfrm>
          <a:prstGeom prst="rect">
            <a:avLst/>
          </a:prstGeom>
          <a:solidFill>
            <a:schemeClr val="bg1"/>
          </a:solidFill>
          <a:ln w="25400">
            <a:solidFill>
              <a:schemeClr val="tx1"/>
            </a:solidFill>
            <a:miter lim="800000"/>
            <a:headEnd/>
            <a:tailEnd/>
          </a:ln>
        </p:spPr>
        <p:txBody>
          <a:bodyPr wrap="none" anchor="ctr"/>
          <a:lstStyle/>
          <a:p>
            <a:r>
              <a:rPr lang="en-US" sz="1400" dirty="0"/>
              <a:t>   M</a:t>
            </a:r>
          </a:p>
        </p:txBody>
      </p:sp>
      <p:sp>
        <p:nvSpPr>
          <p:cNvPr id="15" name="Rectangle 9"/>
          <p:cNvSpPr>
            <a:spLocks noChangeArrowheads="1"/>
          </p:cNvSpPr>
          <p:nvPr/>
        </p:nvSpPr>
        <p:spPr bwMode="auto">
          <a:xfrm>
            <a:off x="5414718" y="2748233"/>
            <a:ext cx="1755702" cy="305212"/>
          </a:xfrm>
          <a:prstGeom prst="rect">
            <a:avLst/>
          </a:prstGeom>
          <a:noFill/>
          <a:ln w="12700">
            <a:noFill/>
            <a:miter lim="800000"/>
            <a:headEnd/>
            <a:tailEnd/>
          </a:ln>
        </p:spPr>
        <p:txBody>
          <a:bodyPr wrap="square" lIns="90488" tIns="44450" rIns="90488" bIns="44450">
            <a:spAutoFit/>
          </a:bodyPr>
          <a:lstStyle/>
          <a:p>
            <a:pPr eaLnBrk="0" hangingPunct="0"/>
            <a:r>
              <a:rPr lang="en-US" sz="1400" dirty="0">
                <a:latin typeface="Verdana" pitchFamily="34" charset="0"/>
              </a:rPr>
              <a:t> directory for </a:t>
            </a:r>
            <a:r>
              <a:rPr lang="en-US" sz="1400" dirty="0">
                <a:solidFill>
                  <a:srgbClr val="FF0000"/>
                </a:solidFill>
                <a:latin typeface="Verdana" pitchFamily="34" charset="0"/>
              </a:rPr>
              <a:t>a</a:t>
            </a:r>
            <a:endParaRPr lang="en-US" sz="1400" dirty="0">
              <a:latin typeface="Verdana" pitchFamily="34" charset="0"/>
            </a:endParaRPr>
          </a:p>
        </p:txBody>
      </p:sp>
      <p:sp>
        <p:nvSpPr>
          <p:cNvPr id="45" name="Rectangle 43"/>
          <p:cNvSpPr>
            <a:spLocks noChangeArrowheads="1"/>
          </p:cNvSpPr>
          <p:nvPr/>
        </p:nvSpPr>
        <p:spPr bwMode="auto">
          <a:xfrm>
            <a:off x="2740734" y="2431862"/>
            <a:ext cx="3630612" cy="261937"/>
          </a:xfrm>
          <a:prstGeom prst="rect">
            <a:avLst/>
          </a:prstGeom>
          <a:solidFill>
            <a:schemeClr val="tx1"/>
          </a:solidFill>
          <a:ln w="9525">
            <a:solidFill>
              <a:srgbClr val="FF0000"/>
            </a:solidFill>
            <a:miter lim="800000"/>
            <a:headEnd/>
            <a:tailEnd/>
          </a:ln>
        </p:spPr>
        <p:txBody>
          <a:bodyPr wrap="none" anchor="ctr"/>
          <a:lstStyle/>
          <a:p>
            <a:endParaRPr lang="en-US"/>
          </a:p>
        </p:txBody>
      </p:sp>
      <p:sp>
        <p:nvSpPr>
          <p:cNvPr id="46" name="Line 44"/>
          <p:cNvSpPr>
            <a:spLocks noChangeShapeType="1"/>
          </p:cNvSpPr>
          <p:nvPr/>
        </p:nvSpPr>
        <p:spPr bwMode="auto">
          <a:xfrm>
            <a:off x="4499366" y="2717612"/>
            <a:ext cx="0" cy="200025"/>
          </a:xfrm>
          <a:prstGeom prst="line">
            <a:avLst/>
          </a:prstGeom>
          <a:noFill/>
          <a:ln w="25400">
            <a:solidFill>
              <a:schemeClr val="tx1"/>
            </a:solidFill>
            <a:round/>
            <a:headEnd/>
            <a:tailEnd/>
          </a:ln>
        </p:spPr>
        <p:txBody>
          <a:bodyPr wrap="none" anchor="ctr"/>
          <a:lstStyle/>
          <a:p>
            <a:endParaRPr lang="en-US"/>
          </a:p>
        </p:txBody>
      </p:sp>
      <p:sp>
        <p:nvSpPr>
          <p:cNvPr id="47" name="Rectangle 45"/>
          <p:cNvSpPr>
            <a:spLocks noChangeArrowheads="1"/>
          </p:cNvSpPr>
          <p:nvPr/>
        </p:nvSpPr>
        <p:spPr bwMode="auto">
          <a:xfrm>
            <a:off x="3516386" y="2357567"/>
            <a:ext cx="2138363" cy="393700"/>
          </a:xfrm>
          <a:prstGeom prst="rect">
            <a:avLst/>
          </a:prstGeom>
          <a:noFill/>
          <a:ln w="12700">
            <a:noFill/>
            <a:miter lim="800000"/>
            <a:headEnd/>
            <a:tailEnd/>
          </a:ln>
        </p:spPr>
        <p:txBody>
          <a:bodyPr lIns="90488" tIns="44450" rIns="90488" bIns="44450">
            <a:spAutoFit/>
          </a:bodyPr>
          <a:lstStyle/>
          <a:p>
            <a:pPr eaLnBrk="0" hangingPunct="0"/>
            <a:r>
              <a:rPr lang="en-US" sz="2000" dirty="0">
                <a:solidFill>
                  <a:schemeClr val="bg1"/>
                </a:solidFill>
                <a:latin typeface="Verdana" pitchFamily="34" charset="0"/>
              </a:rPr>
              <a:t>Interconnect</a:t>
            </a:r>
          </a:p>
        </p:txBody>
      </p:sp>
      <p:sp>
        <p:nvSpPr>
          <p:cNvPr id="53" name="Text Box 57"/>
          <p:cNvSpPr txBox="1">
            <a:spLocks noChangeArrowheads="1"/>
          </p:cNvSpPr>
          <p:nvPr/>
        </p:nvSpPr>
        <p:spPr bwMode="auto">
          <a:xfrm>
            <a:off x="5119763" y="3010982"/>
            <a:ext cx="2375202" cy="338554"/>
          </a:xfrm>
          <a:prstGeom prst="rect">
            <a:avLst/>
          </a:prstGeom>
          <a:noFill/>
          <a:ln w="9525">
            <a:noFill/>
            <a:miter lim="800000"/>
            <a:headEnd/>
            <a:tailEnd/>
          </a:ln>
        </p:spPr>
        <p:txBody>
          <a:bodyPr wrap="none">
            <a:spAutoFit/>
          </a:bodyPr>
          <a:lstStyle/>
          <a:p>
            <a:r>
              <a:rPr lang="en-US" sz="1600" dirty="0">
                <a:solidFill>
                  <a:srgbClr val="FF0000"/>
                </a:solidFill>
                <a:latin typeface="Verdana" pitchFamily="34" charset="0"/>
              </a:rPr>
              <a:t>&lt;[S, no],I,[S, no],I&gt;</a:t>
            </a:r>
          </a:p>
        </p:txBody>
      </p:sp>
      <p:sp>
        <p:nvSpPr>
          <p:cNvPr id="50" name="Rectangle 11"/>
          <p:cNvSpPr>
            <a:spLocks noChangeArrowheads="1"/>
          </p:cNvSpPr>
          <p:nvPr/>
        </p:nvSpPr>
        <p:spPr bwMode="auto">
          <a:xfrm>
            <a:off x="4302198" y="1773305"/>
            <a:ext cx="400050" cy="301625"/>
          </a:xfrm>
          <a:prstGeom prst="rect">
            <a:avLst/>
          </a:prstGeom>
          <a:noFill/>
          <a:ln w="12700">
            <a:noFill/>
            <a:miter lim="800000"/>
            <a:headEnd/>
            <a:tailEnd/>
          </a:ln>
        </p:spPr>
        <p:txBody>
          <a:bodyPr lIns="90488" tIns="44450" rIns="90488" bIns="44450">
            <a:spAutoFit/>
          </a:bodyPr>
          <a:lstStyle/>
          <a:p>
            <a:pPr eaLnBrk="0" hangingPunct="0"/>
            <a:r>
              <a:rPr lang="en-US" sz="1400">
                <a:solidFill>
                  <a:schemeClr val="bg1"/>
                </a:solidFill>
                <a:latin typeface="Verdana" pitchFamily="34" charset="0"/>
              </a:rPr>
              <a:t> P</a:t>
            </a:r>
          </a:p>
        </p:txBody>
      </p:sp>
      <p:grpSp>
        <p:nvGrpSpPr>
          <p:cNvPr id="8" name="Group 7"/>
          <p:cNvGrpSpPr/>
          <p:nvPr/>
        </p:nvGrpSpPr>
        <p:grpSpPr>
          <a:xfrm>
            <a:off x="4663831" y="1590425"/>
            <a:ext cx="528637" cy="625996"/>
            <a:chOff x="4707011" y="1590425"/>
            <a:chExt cx="528637" cy="625996"/>
          </a:xfrm>
        </p:grpSpPr>
        <p:sp>
          <p:nvSpPr>
            <p:cNvPr id="28" name="Rectangle 24"/>
            <p:cNvSpPr>
              <a:spLocks noChangeArrowheads="1"/>
            </p:cNvSpPr>
            <p:nvPr/>
          </p:nvSpPr>
          <p:spPr bwMode="auto">
            <a:xfrm>
              <a:off x="4707011" y="1910033"/>
              <a:ext cx="528637" cy="306388"/>
            </a:xfrm>
            <a:prstGeom prst="rect">
              <a:avLst/>
            </a:prstGeom>
            <a:noFill/>
            <a:ln w="12700">
              <a:solidFill>
                <a:schemeClr val="tx1"/>
              </a:solidFill>
              <a:miter lim="800000"/>
              <a:headEnd/>
              <a:tailEnd/>
            </a:ln>
          </p:spPr>
          <p:txBody>
            <a:bodyPr lIns="90488" tIns="44450" rIns="90488" bIns="44450">
              <a:spAutoFit/>
            </a:bodyPr>
            <a:lstStyle/>
            <a:p>
              <a:pPr eaLnBrk="0" hangingPunct="0"/>
              <a:r>
                <a:rPr lang="en-US" sz="1400" dirty="0">
                  <a:latin typeface="Verdana" pitchFamily="34" charset="0"/>
                </a:rPr>
                <a:t> L1</a:t>
              </a:r>
            </a:p>
          </p:txBody>
        </p:sp>
        <p:sp>
          <p:nvSpPr>
            <p:cNvPr id="52" name="Rectangle 16"/>
            <p:cNvSpPr>
              <a:spLocks noChangeArrowheads="1"/>
            </p:cNvSpPr>
            <p:nvPr/>
          </p:nvSpPr>
          <p:spPr bwMode="auto">
            <a:xfrm>
              <a:off x="4759398" y="1590425"/>
              <a:ext cx="400050" cy="301625"/>
            </a:xfrm>
            <a:prstGeom prst="rect">
              <a:avLst/>
            </a:prstGeom>
            <a:solidFill>
              <a:schemeClr val="tx1"/>
            </a:solidFill>
            <a:ln w="12700">
              <a:solidFill>
                <a:schemeClr val="tx1"/>
              </a:solidFill>
              <a:miter lim="800000"/>
              <a:headEnd/>
              <a:tailEnd/>
            </a:ln>
          </p:spPr>
          <p:txBody>
            <a:bodyPr lIns="90488" tIns="44450" rIns="90488" bIns="44450">
              <a:spAutoFit/>
            </a:bodyPr>
            <a:lstStyle/>
            <a:p>
              <a:pPr eaLnBrk="0" hangingPunct="0"/>
              <a:r>
                <a:rPr lang="en-US" sz="1400" dirty="0">
                  <a:solidFill>
                    <a:schemeClr val="bg1"/>
                  </a:solidFill>
                  <a:latin typeface="Verdana" pitchFamily="34" charset="0"/>
                </a:rPr>
                <a:t> P</a:t>
              </a:r>
            </a:p>
          </p:txBody>
        </p:sp>
      </p:grpSp>
      <p:sp>
        <p:nvSpPr>
          <p:cNvPr id="57" name="Line 44"/>
          <p:cNvSpPr>
            <a:spLocks noChangeShapeType="1"/>
          </p:cNvSpPr>
          <p:nvPr/>
        </p:nvSpPr>
        <p:spPr bwMode="auto">
          <a:xfrm>
            <a:off x="3615763" y="2215786"/>
            <a:ext cx="0" cy="200025"/>
          </a:xfrm>
          <a:prstGeom prst="line">
            <a:avLst/>
          </a:prstGeom>
          <a:noFill/>
          <a:ln w="25400">
            <a:solidFill>
              <a:schemeClr val="tx1"/>
            </a:solidFill>
            <a:round/>
            <a:headEnd/>
            <a:tailEnd/>
          </a:ln>
        </p:spPr>
        <p:txBody>
          <a:bodyPr wrap="none" anchor="ctr"/>
          <a:lstStyle/>
          <a:p>
            <a:endParaRPr lang="en-US"/>
          </a:p>
        </p:txBody>
      </p:sp>
      <p:sp>
        <p:nvSpPr>
          <p:cNvPr id="58" name="Line 44"/>
          <p:cNvSpPr>
            <a:spLocks noChangeShapeType="1"/>
          </p:cNvSpPr>
          <p:nvPr/>
        </p:nvSpPr>
        <p:spPr bwMode="auto">
          <a:xfrm>
            <a:off x="4254886" y="2215786"/>
            <a:ext cx="0" cy="200025"/>
          </a:xfrm>
          <a:prstGeom prst="line">
            <a:avLst/>
          </a:prstGeom>
          <a:noFill/>
          <a:ln w="25400">
            <a:solidFill>
              <a:schemeClr val="tx1"/>
            </a:solidFill>
            <a:round/>
            <a:headEnd/>
            <a:tailEnd/>
          </a:ln>
        </p:spPr>
        <p:txBody>
          <a:bodyPr wrap="none" anchor="ctr"/>
          <a:lstStyle/>
          <a:p>
            <a:endParaRPr lang="en-US"/>
          </a:p>
        </p:txBody>
      </p:sp>
      <p:sp>
        <p:nvSpPr>
          <p:cNvPr id="59" name="Line 44"/>
          <p:cNvSpPr>
            <a:spLocks noChangeShapeType="1"/>
          </p:cNvSpPr>
          <p:nvPr/>
        </p:nvSpPr>
        <p:spPr bwMode="auto">
          <a:xfrm>
            <a:off x="5572189" y="2208166"/>
            <a:ext cx="0" cy="200025"/>
          </a:xfrm>
          <a:prstGeom prst="line">
            <a:avLst/>
          </a:prstGeom>
          <a:noFill/>
          <a:ln w="25400">
            <a:solidFill>
              <a:schemeClr val="tx1"/>
            </a:solidFill>
            <a:round/>
            <a:headEnd/>
            <a:tailEnd/>
          </a:ln>
        </p:spPr>
        <p:txBody>
          <a:bodyPr wrap="none" anchor="ctr"/>
          <a:lstStyle/>
          <a:p>
            <a:endParaRPr lang="en-US"/>
          </a:p>
        </p:txBody>
      </p:sp>
      <p:sp>
        <p:nvSpPr>
          <p:cNvPr id="60" name="Line 44"/>
          <p:cNvSpPr>
            <a:spLocks noChangeShapeType="1"/>
          </p:cNvSpPr>
          <p:nvPr/>
        </p:nvSpPr>
        <p:spPr bwMode="auto">
          <a:xfrm>
            <a:off x="4954012" y="2223406"/>
            <a:ext cx="0" cy="200025"/>
          </a:xfrm>
          <a:prstGeom prst="line">
            <a:avLst/>
          </a:prstGeom>
          <a:noFill/>
          <a:ln w="25400">
            <a:solidFill>
              <a:schemeClr val="tx1"/>
            </a:solidFill>
            <a:round/>
            <a:headEnd/>
            <a:tailEnd/>
          </a:ln>
        </p:spPr>
        <p:txBody>
          <a:bodyPr wrap="none" anchor="ctr"/>
          <a:lstStyle/>
          <a:p>
            <a:endParaRPr lang="en-US"/>
          </a:p>
        </p:txBody>
      </p:sp>
      <p:grpSp>
        <p:nvGrpSpPr>
          <p:cNvPr id="54" name="Group 53"/>
          <p:cNvGrpSpPr/>
          <p:nvPr/>
        </p:nvGrpSpPr>
        <p:grpSpPr>
          <a:xfrm>
            <a:off x="5316611" y="1582805"/>
            <a:ext cx="528637" cy="625996"/>
            <a:chOff x="4707011" y="1590425"/>
            <a:chExt cx="528637" cy="625996"/>
          </a:xfrm>
        </p:grpSpPr>
        <p:sp>
          <p:nvSpPr>
            <p:cNvPr id="55" name="Rectangle 24"/>
            <p:cNvSpPr>
              <a:spLocks noChangeArrowheads="1"/>
            </p:cNvSpPr>
            <p:nvPr/>
          </p:nvSpPr>
          <p:spPr bwMode="auto">
            <a:xfrm>
              <a:off x="4707011" y="1910033"/>
              <a:ext cx="528637" cy="306388"/>
            </a:xfrm>
            <a:prstGeom prst="rect">
              <a:avLst/>
            </a:prstGeom>
            <a:noFill/>
            <a:ln w="12700">
              <a:solidFill>
                <a:schemeClr val="tx1"/>
              </a:solidFill>
              <a:miter lim="800000"/>
              <a:headEnd/>
              <a:tailEnd/>
            </a:ln>
          </p:spPr>
          <p:txBody>
            <a:bodyPr lIns="90488" tIns="44450" rIns="90488" bIns="44450">
              <a:spAutoFit/>
            </a:bodyPr>
            <a:lstStyle/>
            <a:p>
              <a:pPr eaLnBrk="0" hangingPunct="0"/>
              <a:r>
                <a:rPr lang="en-US" sz="1400" dirty="0">
                  <a:latin typeface="Verdana" pitchFamily="34" charset="0"/>
                </a:rPr>
                <a:t> L1</a:t>
              </a:r>
            </a:p>
          </p:txBody>
        </p:sp>
        <p:sp>
          <p:nvSpPr>
            <p:cNvPr id="62" name="Rectangle 16"/>
            <p:cNvSpPr>
              <a:spLocks noChangeArrowheads="1"/>
            </p:cNvSpPr>
            <p:nvPr/>
          </p:nvSpPr>
          <p:spPr bwMode="auto">
            <a:xfrm>
              <a:off x="4759398" y="1590425"/>
              <a:ext cx="400050" cy="301625"/>
            </a:xfrm>
            <a:prstGeom prst="rect">
              <a:avLst/>
            </a:prstGeom>
            <a:solidFill>
              <a:schemeClr val="tx1"/>
            </a:solidFill>
            <a:ln w="12700">
              <a:solidFill>
                <a:schemeClr val="tx1"/>
              </a:solidFill>
              <a:miter lim="800000"/>
              <a:headEnd/>
              <a:tailEnd/>
            </a:ln>
          </p:spPr>
          <p:txBody>
            <a:bodyPr lIns="90488" tIns="44450" rIns="90488" bIns="44450">
              <a:spAutoFit/>
            </a:bodyPr>
            <a:lstStyle/>
            <a:p>
              <a:pPr eaLnBrk="0" hangingPunct="0"/>
              <a:r>
                <a:rPr lang="en-US" sz="1400" dirty="0">
                  <a:solidFill>
                    <a:schemeClr val="bg1"/>
                  </a:solidFill>
                  <a:latin typeface="Verdana" pitchFamily="34" charset="0"/>
                </a:rPr>
                <a:t> P</a:t>
              </a:r>
            </a:p>
          </p:txBody>
        </p:sp>
      </p:grpSp>
      <p:grpSp>
        <p:nvGrpSpPr>
          <p:cNvPr id="63" name="Group 62"/>
          <p:cNvGrpSpPr/>
          <p:nvPr/>
        </p:nvGrpSpPr>
        <p:grpSpPr>
          <a:xfrm>
            <a:off x="4011051" y="1582805"/>
            <a:ext cx="528637" cy="625996"/>
            <a:chOff x="4707011" y="1590425"/>
            <a:chExt cx="528637" cy="625996"/>
          </a:xfrm>
        </p:grpSpPr>
        <p:sp>
          <p:nvSpPr>
            <p:cNvPr id="64" name="Rectangle 24"/>
            <p:cNvSpPr>
              <a:spLocks noChangeArrowheads="1"/>
            </p:cNvSpPr>
            <p:nvPr/>
          </p:nvSpPr>
          <p:spPr bwMode="auto">
            <a:xfrm>
              <a:off x="4707011" y="1910033"/>
              <a:ext cx="528637" cy="306388"/>
            </a:xfrm>
            <a:prstGeom prst="rect">
              <a:avLst/>
            </a:prstGeom>
            <a:noFill/>
            <a:ln w="12700">
              <a:solidFill>
                <a:schemeClr val="tx1"/>
              </a:solidFill>
              <a:miter lim="800000"/>
              <a:headEnd/>
              <a:tailEnd/>
            </a:ln>
          </p:spPr>
          <p:txBody>
            <a:bodyPr lIns="90488" tIns="44450" rIns="90488" bIns="44450">
              <a:spAutoFit/>
            </a:bodyPr>
            <a:lstStyle/>
            <a:p>
              <a:pPr eaLnBrk="0" hangingPunct="0"/>
              <a:r>
                <a:rPr lang="en-US" sz="1400" dirty="0">
                  <a:latin typeface="Verdana" pitchFamily="34" charset="0"/>
                </a:rPr>
                <a:t> L1</a:t>
              </a:r>
            </a:p>
          </p:txBody>
        </p:sp>
        <p:sp>
          <p:nvSpPr>
            <p:cNvPr id="65" name="Rectangle 16"/>
            <p:cNvSpPr>
              <a:spLocks noChangeArrowheads="1"/>
            </p:cNvSpPr>
            <p:nvPr/>
          </p:nvSpPr>
          <p:spPr bwMode="auto">
            <a:xfrm>
              <a:off x="4759398" y="1590425"/>
              <a:ext cx="400050" cy="301625"/>
            </a:xfrm>
            <a:prstGeom prst="rect">
              <a:avLst/>
            </a:prstGeom>
            <a:solidFill>
              <a:schemeClr val="tx1"/>
            </a:solidFill>
            <a:ln w="12700">
              <a:solidFill>
                <a:schemeClr val="tx1"/>
              </a:solidFill>
              <a:miter lim="800000"/>
              <a:headEnd/>
              <a:tailEnd/>
            </a:ln>
          </p:spPr>
          <p:txBody>
            <a:bodyPr lIns="90488" tIns="44450" rIns="90488" bIns="44450">
              <a:spAutoFit/>
            </a:bodyPr>
            <a:lstStyle/>
            <a:p>
              <a:pPr eaLnBrk="0" hangingPunct="0"/>
              <a:r>
                <a:rPr lang="en-US" sz="1400" dirty="0">
                  <a:solidFill>
                    <a:schemeClr val="bg1"/>
                  </a:solidFill>
                  <a:latin typeface="Verdana" pitchFamily="34" charset="0"/>
                </a:rPr>
                <a:t> P</a:t>
              </a:r>
            </a:p>
          </p:txBody>
        </p:sp>
      </p:grpSp>
      <p:grpSp>
        <p:nvGrpSpPr>
          <p:cNvPr id="66" name="Group 65"/>
          <p:cNvGrpSpPr/>
          <p:nvPr/>
        </p:nvGrpSpPr>
        <p:grpSpPr>
          <a:xfrm>
            <a:off x="3358271" y="1582805"/>
            <a:ext cx="528637" cy="625996"/>
            <a:chOff x="4707011" y="1590425"/>
            <a:chExt cx="528637" cy="625996"/>
          </a:xfrm>
        </p:grpSpPr>
        <p:sp>
          <p:nvSpPr>
            <p:cNvPr id="67" name="Rectangle 24"/>
            <p:cNvSpPr>
              <a:spLocks noChangeArrowheads="1"/>
            </p:cNvSpPr>
            <p:nvPr/>
          </p:nvSpPr>
          <p:spPr bwMode="auto">
            <a:xfrm>
              <a:off x="4707011" y="1910033"/>
              <a:ext cx="528637" cy="306388"/>
            </a:xfrm>
            <a:prstGeom prst="rect">
              <a:avLst/>
            </a:prstGeom>
            <a:noFill/>
            <a:ln w="12700">
              <a:solidFill>
                <a:schemeClr val="tx1"/>
              </a:solidFill>
              <a:miter lim="800000"/>
              <a:headEnd/>
              <a:tailEnd/>
            </a:ln>
          </p:spPr>
          <p:txBody>
            <a:bodyPr lIns="90488" tIns="44450" rIns="90488" bIns="44450">
              <a:spAutoFit/>
            </a:bodyPr>
            <a:lstStyle/>
            <a:p>
              <a:pPr eaLnBrk="0" hangingPunct="0"/>
              <a:r>
                <a:rPr lang="en-US" sz="1400" dirty="0">
                  <a:latin typeface="Verdana" pitchFamily="34" charset="0"/>
                </a:rPr>
                <a:t> L1</a:t>
              </a:r>
            </a:p>
          </p:txBody>
        </p:sp>
        <p:sp>
          <p:nvSpPr>
            <p:cNvPr id="68" name="Rectangle 16"/>
            <p:cNvSpPr>
              <a:spLocks noChangeArrowheads="1"/>
            </p:cNvSpPr>
            <p:nvPr/>
          </p:nvSpPr>
          <p:spPr bwMode="auto">
            <a:xfrm>
              <a:off x="4759398" y="1590425"/>
              <a:ext cx="400050" cy="301625"/>
            </a:xfrm>
            <a:prstGeom prst="rect">
              <a:avLst/>
            </a:prstGeom>
            <a:solidFill>
              <a:schemeClr val="tx1"/>
            </a:solidFill>
            <a:ln w="12700">
              <a:solidFill>
                <a:schemeClr val="tx1"/>
              </a:solidFill>
              <a:miter lim="800000"/>
              <a:headEnd/>
              <a:tailEnd/>
            </a:ln>
          </p:spPr>
          <p:txBody>
            <a:bodyPr lIns="90488" tIns="44450" rIns="90488" bIns="44450">
              <a:spAutoFit/>
            </a:bodyPr>
            <a:lstStyle/>
            <a:p>
              <a:pPr eaLnBrk="0" hangingPunct="0"/>
              <a:r>
                <a:rPr lang="en-US" sz="1400" dirty="0">
                  <a:solidFill>
                    <a:schemeClr val="bg1"/>
                  </a:solidFill>
                  <a:latin typeface="Verdana" pitchFamily="34" charset="0"/>
                </a:rPr>
                <a:t> P</a:t>
              </a:r>
            </a:p>
          </p:txBody>
        </p:sp>
      </p:grpSp>
      <p:grpSp>
        <p:nvGrpSpPr>
          <p:cNvPr id="19" name="Group 18"/>
          <p:cNvGrpSpPr/>
          <p:nvPr/>
        </p:nvGrpSpPr>
        <p:grpSpPr>
          <a:xfrm>
            <a:off x="3338586" y="1923862"/>
            <a:ext cx="593334" cy="274434"/>
            <a:chOff x="3338586" y="1923862"/>
            <a:chExt cx="593334" cy="274434"/>
          </a:xfrm>
        </p:grpSpPr>
        <p:sp>
          <p:nvSpPr>
            <p:cNvPr id="13" name="Rectangle 12"/>
            <p:cNvSpPr/>
            <p:nvPr/>
          </p:nvSpPr>
          <p:spPr bwMode="auto">
            <a:xfrm>
              <a:off x="3413760" y="1943100"/>
              <a:ext cx="396240" cy="2438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72" name="Rectangle 5"/>
            <p:cNvSpPr>
              <a:spLocks noChangeArrowheads="1"/>
            </p:cNvSpPr>
            <p:nvPr/>
          </p:nvSpPr>
          <p:spPr bwMode="auto">
            <a:xfrm>
              <a:off x="3338586" y="1923862"/>
              <a:ext cx="593334" cy="274434"/>
            </a:xfrm>
            <a:prstGeom prst="rect">
              <a:avLst/>
            </a:prstGeom>
            <a:noFill/>
            <a:ln w="12700">
              <a:noFill/>
              <a:miter lim="800000"/>
              <a:headEnd/>
              <a:tailEnd/>
            </a:ln>
          </p:spPr>
          <p:txBody>
            <a:bodyPr wrap="square" lIns="90488" tIns="44450" rIns="90488" bIns="44450">
              <a:spAutoFit/>
            </a:bodyPr>
            <a:lstStyle/>
            <a:p>
              <a:pPr eaLnBrk="0" hangingPunct="0"/>
              <a:r>
                <a:rPr lang="en-US" sz="1200" dirty="0">
                  <a:solidFill>
                    <a:srgbClr val="FF0000"/>
                  </a:solidFill>
                  <a:latin typeface="Verdana" pitchFamily="34" charset="0"/>
                </a:rPr>
                <a:t>[</a:t>
              </a:r>
              <a:r>
                <a:rPr lang="en-US" sz="1200" dirty="0" err="1">
                  <a:solidFill>
                    <a:srgbClr val="FF0000"/>
                  </a:solidFill>
                  <a:latin typeface="Verdana" pitchFamily="34" charset="0"/>
                </a:rPr>
                <a:t>S,a</a:t>
              </a:r>
              <a:r>
                <a:rPr lang="en-US" sz="1200" dirty="0">
                  <a:solidFill>
                    <a:srgbClr val="FF0000"/>
                  </a:solidFill>
                  <a:latin typeface="Verdana" pitchFamily="34" charset="0"/>
                </a:rPr>
                <a:t>]</a:t>
              </a:r>
              <a:endParaRPr lang="en-US" sz="1200" dirty="0">
                <a:solidFill>
                  <a:srgbClr val="56127A"/>
                </a:solidFill>
                <a:latin typeface="Verdana" pitchFamily="34" charset="0"/>
              </a:endParaRPr>
            </a:p>
          </p:txBody>
        </p:sp>
      </p:grpSp>
      <p:grpSp>
        <p:nvGrpSpPr>
          <p:cNvPr id="24" name="Group 23"/>
          <p:cNvGrpSpPr/>
          <p:nvPr/>
        </p:nvGrpSpPr>
        <p:grpSpPr>
          <a:xfrm>
            <a:off x="4633986" y="1931482"/>
            <a:ext cx="593334" cy="274434"/>
            <a:chOff x="4633986" y="1931482"/>
            <a:chExt cx="593334" cy="274434"/>
          </a:xfrm>
        </p:grpSpPr>
        <p:sp>
          <p:nvSpPr>
            <p:cNvPr id="71" name="Rectangle 70"/>
            <p:cNvSpPr/>
            <p:nvPr/>
          </p:nvSpPr>
          <p:spPr bwMode="auto">
            <a:xfrm>
              <a:off x="4701540" y="1943100"/>
              <a:ext cx="396240" cy="2438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11" name="Rectangle 5"/>
            <p:cNvSpPr>
              <a:spLocks noChangeArrowheads="1"/>
            </p:cNvSpPr>
            <p:nvPr/>
          </p:nvSpPr>
          <p:spPr bwMode="auto">
            <a:xfrm>
              <a:off x="4633986" y="1931482"/>
              <a:ext cx="593334" cy="274434"/>
            </a:xfrm>
            <a:prstGeom prst="rect">
              <a:avLst/>
            </a:prstGeom>
            <a:noFill/>
            <a:ln w="12700">
              <a:noFill/>
              <a:miter lim="800000"/>
              <a:headEnd/>
              <a:tailEnd/>
            </a:ln>
          </p:spPr>
          <p:txBody>
            <a:bodyPr wrap="square" lIns="90488" tIns="44450" rIns="90488" bIns="44450">
              <a:spAutoFit/>
            </a:bodyPr>
            <a:lstStyle/>
            <a:p>
              <a:pPr eaLnBrk="0" hangingPunct="0"/>
              <a:r>
                <a:rPr lang="en-US" sz="1200" dirty="0">
                  <a:solidFill>
                    <a:srgbClr val="FF0000"/>
                  </a:solidFill>
                  <a:latin typeface="Verdana" pitchFamily="34" charset="0"/>
                </a:rPr>
                <a:t>[</a:t>
              </a:r>
              <a:r>
                <a:rPr lang="en-US" sz="1200" dirty="0" err="1">
                  <a:solidFill>
                    <a:srgbClr val="FF0000"/>
                  </a:solidFill>
                  <a:latin typeface="Verdana" pitchFamily="34" charset="0"/>
                </a:rPr>
                <a:t>S,a</a:t>
              </a:r>
              <a:r>
                <a:rPr lang="en-US" sz="1200" dirty="0">
                  <a:solidFill>
                    <a:srgbClr val="FF0000"/>
                  </a:solidFill>
                  <a:latin typeface="Verdana" pitchFamily="34" charset="0"/>
                </a:rPr>
                <a:t>]</a:t>
              </a:r>
              <a:endParaRPr lang="en-US" sz="1200" dirty="0">
                <a:solidFill>
                  <a:srgbClr val="56127A"/>
                </a:solidFill>
                <a:latin typeface="Verdana" pitchFamily="34" charset="0"/>
              </a:endParaRPr>
            </a:p>
          </p:txBody>
        </p:sp>
      </p:grpSp>
      <p:grpSp>
        <p:nvGrpSpPr>
          <p:cNvPr id="73" name="Group 72"/>
          <p:cNvGrpSpPr/>
          <p:nvPr/>
        </p:nvGrpSpPr>
        <p:grpSpPr>
          <a:xfrm>
            <a:off x="4237746" y="2960182"/>
            <a:ext cx="593334" cy="274434"/>
            <a:chOff x="3338586" y="1923862"/>
            <a:chExt cx="593334" cy="274434"/>
          </a:xfrm>
        </p:grpSpPr>
        <p:sp>
          <p:nvSpPr>
            <p:cNvPr id="74" name="Rectangle 73"/>
            <p:cNvSpPr/>
            <p:nvPr/>
          </p:nvSpPr>
          <p:spPr bwMode="auto">
            <a:xfrm>
              <a:off x="3413760" y="1943100"/>
              <a:ext cx="396240" cy="24384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75" name="Rectangle 5"/>
            <p:cNvSpPr>
              <a:spLocks noChangeArrowheads="1"/>
            </p:cNvSpPr>
            <p:nvPr/>
          </p:nvSpPr>
          <p:spPr bwMode="auto">
            <a:xfrm>
              <a:off x="3338586" y="1923862"/>
              <a:ext cx="593334" cy="274434"/>
            </a:xfrm>
            <a:prstGeom prst="rect">
              <a:avLst/>
            </a:prstGeom>
            <a:noFill/>
            <a:ln w="12700">
              <a:noFill/>
              <a:miter lim="800000"/>
              <a:headEnd/>
              <a:tailEnd/>
            </a:ln>
          </p:spPr>
          <p:txBody>
            <a:bodyPr wrap="square" lIns="90488" tIns="44450" rIns="90488" bIns="44450">
              <a:spAutoFit/>
            </a:bodyPr>
            <a:lstStyle/>
            <a:p>
              <a:pPr eaLnBrk="0" hangingPunct="0"/>
              <a:r>
                <a:rPr lang="en-US" sz="1200" dirty="0">
                  <a:solidFill>
                    <a:srgbClr val="FF0000"/>
                  </a:solidFill>
                  <a:latin typeface="Verdana" pitchFamily="34" charset="0"/>
                </a:rPr>
                <a:t>   a</a:t>
              </a:r>
              <a:endParaRPr lang="en-US" sz="1200" dirty="0">
                <a:solidFill>
                  <a:srgbClr val="56127A"/>
                </a:solidFill>
                <a:latin typeface="Verdana" pitchFamily="34" charset="0"/>
              </a:endParaRPr>
            </a:p>
          </p:txBody>
        </p:sp>
      </p:grpSp>
      <p:grpSp>
        <p:nvGrpSpPr>
          <p:cNvPr id="48" name="Group 47"/>
          <p:cNvGrpSpPr/>
          <p:nvPr/>
        </p:nvGrpSpPr>
        <p:grpSpPr>
          <a:xfrm>
            <a:off x="1393109" y="3531095"/>
            <a:ext cx="4876537" cy="1692267"/>
            <a:chOff x="1905199" y="2799963"/>
            <a:chExt cx="4876537" cy="1692267"/>
          </a:xfrm>
        </p:grpSpPr>
        <p:sp>
          <p:nvSpPr>
            <p:cNvPr id="49" name="Rectangle 5"/>
            <p:cNvSpPr>
              <a:spLocks noChangeArrowheads="1"/>
            </p:cNvSpPr>
            <p:nvPr/>
          </p:nvSpPr>
          <p:spPr bwMode="auto">
            <a:xfrm>
              <a:off x="1917898" y="3303275"/>
              <a:ext cx="4851138" cy="1163852"/>
            </a:xfrm>
            <a:prstGeom prst="rect">
              <a:avLst/>
            </a:prstGeom>
            <a:solidFill>
              <a:schemeClr val="accent1"/>
            </a:solidFill>
            <a:ln w="25400">
              <a:solidFill>
                <a:schemeClr val="tx1"/>
              </a:solidFill>
              <a:miter lim="800000"/>
              <a:headEnd/>
              <a:tailEnd/>
            </a:ln>
          </p:spPr>
          <p:txBody>
            <a:bodyPr wrap="none" anchor="ctr"/>
            <a:lstStyle/>
            <a:p>
              <a:pPr>
                <a:lnSpc>
                  <a:spcPct val="90000"/>
                </a:lnSpc>
                <a:spcBef>
                  <a:spcPct val="25000"/>
                </a:spcBef>
                <a:buClr>
                  <a:schemeClr val="bg1"/>
                </a:buClr>
                <a:buSzPct val="100000"/>
                <a:buFont typeface="Wingdings" pitchFamily="2" charset="2"/>
                <a:buNone/>
              </a:pPr>
              <a:endParaRPr lang="en-US"/>
            </a:p>
          </p:txBody>
        </p:sp>
        <p:sp>
          <p:nvSpPr>
            <p:cNvPr id="51" name="Line 6"/>
            <p:cNvSpPr>
              <a:spLocks noChangeShapeType="1"/>
            </p:cNvSpPr>
            <p:nvPr/>
          </p:nvSpPr>
          <p:spPr bwMode="auto">
            <a:xfrm>
              <a:off x="1905199" y="3589306"/>
              <a:ext cx="4876537" cy="0"/>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56" name="Line 7"/>
            <p:cNvSpPr>
              <a:spLocks noChangeShapeType="1"/>
            </p:cNvSpPr>
            <p:nvPr/>
          </p:nvSpPr>
          <p:spPr bwMode="auto">
            <a:xfrm>
              <a:off x="1905199" y="3885201"/>
              <a:ext cx="4876537" cy="0"/>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61" name="Line 8"/>
            <p:cNvSpPr>
              <a:spLocks noChangeShapeType="1"/>
            </p:cNvSpPr>
            <p:nvPr/>
          </p:nvSpPr>
          <p:spPr bwMode="auto">
            <a:xfrm>
              <a:off x="1905199" y="4181095"/>
              <a:ext cx="4876537" cy="0"/>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69" name="Line 9"/>
            <p:cNvSpPr>
              <a:spLocks noChangeShapeType="1"/>
            </p:cNvSpPr>
            <p:nvPr/>
          </p:nvSpPr>
          <p:spPr bwMode="auto">
            <a:xfrm>
              <a:off x="2857500" y="3314700"/>
              <a:ext cx="133" cy="1177530"/>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70" name="Line 11"/>
            <p:cNvSpPr>
              <a:spLocks noChangeShapeType="1"/>
            </p:cNvSpPr>
            <p:nvPr/>
          </p:nvSpPr>
          <p:spPr bwMode="auto">
            <a:xfrm>
              <a:off x="2202180" y="3314700"/>
              <a:ext cx="7803" cy="1162290"/>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76" name="Rectangle 12"/>
            <p:cNvSpPr>
              <a:spLocks noChangeArrowheads="1"/>
            </p:cNvSpPr>
            <p:nvPr/>
          </p:nvSpPr>
          <p:spPr bwMode="auto">
            <a:xfrm>
              <a:off x="2209348" y="2799963"/>
              <a:ext cx="671659" cy="486929"/>
            </a:xfrm>
            <a:prstGeom prst="rect">
              <a:avLst/>
            </a:prstGeom>
            <a:noFill/>
            <a:ln w="9525">
              <a:noFill/>
              <a:miter lim="800000"/>
              <a:headEnd/>
              <a:tailEnd/>
            </a:ln>
          </p:spPr>
          <p:txBody>
            <a:bodyPr wrap="none" lIns="92075" tIns="46038" rIns="92075" bIns="46038">
              <a:spAutoFit/>
            </a:bodyPr>
            <a:lstStyle/>
            <a:p>
              <a:pPr algn="ctr" eaLnBrk="0" hangingPunct="0">
                <a:lnSpc>
                  <a:spcPct val="80000"/>
                </a:lnSpc>
                <a:spcBef>
                  <a:spcPts val="0"/>
                </a:spcBef>
                <a:buClr>
                  <a:schemeClr val="bg1"/>
                </a:buClr>
                <a:buSzPct val="100000"/>
                <a:buFont typeface="Wingdings" pitchFamily="2" charset="2"/>
                <a:buNone/>
              </a:pPr>
              <a:r>
                <a:rPr lang="en-US" sz="1600" dirty="0" err="1"/>
                <a:t>Addr</a:t>
              </a:r>
              <a:endParaRPr lang="en-US" sz="1600" dirty="0"/>
            </a:p>
            <a:p>
              <a:pPr algn="ctr" eaLnBrk="0" hangingPunct="0">
                <a:lnSpc>
                  <a:spcPct val="80000"/>
                </a:lnSpc>
                <a:spcBef>
                  <a:spcPts val="0"/>
                </a:spcBef>
                <a:buClr>
                  <a:schemeClr val="bg1"/>
                </a:buClr>
                <a:buSzPct val="100000"/>
                <a:buFont typeface="Wingdings" pitchFamily="2" charset="2"/>
                <a:buNone/>
              </a:pPr>
              <a:r>
                <a:rPr lang="en-US" sz="1600" dirty="0"/>
                <a:t>Tag</a:t>
              </a:r>
            </a:p>
          </p:txBody>
        </p:sp>
        <p:sp>
          <p:nvSpPr>
            <p:cNvPr id="77" name="Rectangle 13"/>
            <p:cNvSpPr>
              <a:spLocks noChangeArrowheads="1"/>
            </p:cNvSpPr>
            <p:nvPr/>
          </p:nvSpPr>
          <p:spPr bwMode="auto">
            <a:xfrm>
              <a:off x="4853377" y="2972318"/>
              <a:ext cx="1295226" cy="314574"/>
            </a:xfrm>
            <a:prstGeom prst="rect">
              <a:avLst/>
            </a:prstGeom>
            <a:noFill/>
            <a:ln w="9525">
              <a:noFill/>
              <a:miter lim="800000"/>
              <a:headEnd/>
              <a:tailEnd/>
            </a:ln>
          </p:spPr>
          <p:txBody>
            <a:bodyPr wrap="none" lIns="92075" tIns="46038" rIns="92075" bIns="46038">
              <a:spAutoFit/>
            </a:bodyPr>
            <a:lstStyle/>
            <a:p>
              <a:pPr eaLnBrk="0" hangingPunct="0">
                <a:lnSpc>
                  <a:spcPct val="90000"/>
                </a:lnSpc>
                <a:spcBef>
                  <a:spcPct val="25000"/>
                </a:spcBef>
                <a:buClr>
                  <a:schemeClr val="bg1"/>
                </a:buClr>
                <a:buSzPct val="100000"/>
                <a:buFont typeface="Wingdings" pitchFamily="2" charset="2"/>
                <a:buNone/>
              </a:pPr>
              <a:r>
                <a:rPr lang="en-US" sz="1600" dirty="0"/>
                <a:t>Data Block</a:t>
              </a:r>
            </a:p>
          </p:txBody>
        </p:sp>
        <p:sp>
          <p:nvSpPr>
            <p:cNvPr id="78" name="Rectangle 14"/>
            <p:cNvSpPr>
              <a:spLocks noChangeArrowheads="1"/>
            </p:cNvSpPr>
            <p:nvPr/>
          </p:nvSpPr>
          <p:spPr bwMode="auto">
            <a:xfrm>
              <a:off x="1912193" y="3005703"/>
              <a:ext cx="327013" cy="314574"/>
            </a:xfrm>
            <a:prstGeom prst="rect">
              <a:avLst/>
            </a:prstGeom>
            <a:noFill/>
            <a:ln w="9525">
              <a:noFill/>
              <a:miter lim="800000"/>
              <a:headEnd/>
              <a:tailEnd/>
            </a:ln>
          </p:spPr>
          <p:txBody>
            <a:bodyPr wrap="none" lIns="92075" tIns="46038" rIns="92075" bIns="46038">
              <a:spAutoFit/>
            </a:bodyPr>
            <a:lstStyle/>
            <a:p>
              <a:pPr eaLnBrk="0" hangingPunct="0">
                <a:lnSpc>
                  <a:spcPct val="90000"/>
                </a:lnSpc>
                <a:spcBef>
                  <a:spcPct val="25000"/>
                </a:spcBef>
                <a:buClr>
                  <a:schemeClr val="bg1"/>
                </a:buClr>
                <a:buSzPct val="100000"/>
                <a:buFont typeface="Wingdings" pitchFamily="2" charset="2"/>
                <a:buNone/>
              </a:pPr>
              <a:r>
                <a:rPr lang="en-US" sz="1600" dirty="0"/>
                <a:t>V</a:t>
              </a:r>
            </a:p>
          </p:txBody>
        </p:sp>
        <p:sp>
          <p:nvSpPr>
            <p:cNvPr id="79" name="Line 9"/>
            <p:cNvSpPr>
              <a:spLocks noChangeShapeType="1"/>
            </p:cNvSpPr>
            <p:nvPr/>
          </p:nvSpPr>
          <p:spPr bwMode="auto">
            <a:xfrm>
              <a:off x="3329940" y="3307080"/>
              <a:ext cx="133" cy="1177530"/>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80" name="Line 9"/>
            <p:cNvSpPr>
              <a:spLocks noChangeShapeType="1"/>
            </p:cNvSpPr>
            <p:nvPr/>
          </p:nvSpPr>
          <p:spPr bwMode="auto">
            <a:xfrm>
              <a:off x="4267200" y="3307080"/>
              <a:ext cx="133" cy="1177530"/>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81" name="Line 9"/>
            <p:cNvSpPr>
              <a:spLocks noChangeShapeType="1"/>
            </p:cNvSpPr>
            <p:nvPr/>
          </p:nvSpPr>
          <p:spPr bwMode="auto">
            <a:xfrm>
              <a:off x="4023360" y="3307080"/>
              <a:ext cx="133" cy="1177530"/>
            </a:xfrm>
            <a:prstGeom prst="line">
              <a:avLst/>
            </a:prstGeom>
            <a:noFill/>
            <a:ln w="25400">
              <a:solidFill>
                <a:schemeClr val="tx1"/>
              </a:solidFill>
              <a:prstDash val="sysDash"/>
              <a:round/>
              <a:headEnd type="none" w="sm" len="sm"/>
              <a:tailEnd type="none" w="sm" len="sm"/>
            </a:ln>
          </p:spPr>
          <p:txBody>
            <a:bodyPr wrap="none" anchor="ctr"/>
            <a:lstStyle/>
            <a:p>
              <a:endParaRPr lang="en-US"/>
            </a:p>
          </p:txBody>
        </p:sp>
        <p:sp>
          <p:nvSpPr>
            <p:cNvPr id="82" name="Line 9"/>
            <p:cNvSpPr>
              <a:spLocks noChangeShapeType="1"/>
            </p:cNvSpPr>
            <p:nvPr/>
          </p:nvSpPr>
          <p:spPr bwMode="auto">
            <a:xfrm>
              <a:off x="3787140" y="3299460"/>
              <a:ext cx="133" cy="1177530"/>
            </a:xfrm>
            <a:prstGeom prst="line">
              <a:avLst/>
            </a:prstGeom>
            <a:noFill/>
            <a:ln w="25400">
              <a:solidFill>
                <a:schemeClr val="tx1"/>
              </a:solidFill>
              <a:prstDash val="sysDash"/>
              <a:round/>
              <a:headEnd type="none" w="sm" len="sm"/>
              <a:tailEnd type="none" w="sm" len="sm"/>
            </a:ln>
          </p:spPr>
          <p:txBody>
            <a:bodyPr wrap="none" anchor="ctr"/>
            <a:lstStyle/>
            <a:p>
              <a:endParaRPr lang="en-US"/>
            </a:p>
          </p:txBody>
        </p:sp>
        <p:sp>
          <p:nvSpPr>
            <p:cNvPr id="83" name="Line 9"/>
            <p:cNvSpPr>
              <a:spLocks noChangeShapeType="1"/>
            </p:cNvSpPr>
            <p:nvPr/>
          </p:nvSpPr>
          <p:spPr bwMode="auto">
            <a:xfrm>
              <a:off x="3543300" y="3299460"/>
              <a:ext cx="133" cy="1177530"/>
            </a:xfrm>
            <a:prstGeom prst="line">
              <a:avLst/>
            </a:prstGeom>
            <a:noFill/>
            <a:ln w="25400">
              <a:solidFill>
                <a:schemeClr val="tx1"/>
              </a:solidFill>
              <a:prstDash val="sysDash"/>
              <a:round/>
              <a:headEnd type="none" w="sm" len="sm"/>
              <a:tailEnd type="none" w="sm" len="sm"/>
            </a:ln>
          </p:spPr>
          <p:txBody>
            <a:bodyPr wrap="none" anchor="ctr"/>
            <a:lstStyle/>
            <a:p>
              <a:endParaRPr lang="en-US"/>
            </a:p>
          </p:txBody>
        </p:sp>
        <p:sp>
          <p:nvSpPr>
            <p:cNvPr id="84" name="Rectangle 12"/>
            <p:cNvSpPr>
              <a:spLocks noChangeArrowheads="1"/>
            </p:cNvSpPr>
            <p:nvPr/>
          </p:nvSpPr>
          <p:spPr bwMode="auto">
            <a:xfrm>
              <a:off x="2782022" y="2996940"/>
              <a:ext cx="593112" cy="289952"/>
            </a:xfrm>
            <a:prstGeom prst="rect">
              <a:avLst/>
            </a:prstGeom>
            <a:noFill/>
            <a:ln w="9525">
              <a:noFill/>
              <a:miter lim="800000"/>
              <a:headEnd/>
              <a:tailEnd/>
            </a:ln>
          </p:spPr>
          <p:txBody>
            <a:bodyPr wrap="none" lIns="92075" tIns="46038" rIns="92075" bIns="46038">
              <a:spAutoFit/>
            </a:bodyPr>
            <a:lstStyle/>
            <a:p>
              <a:pPr algn="ctr" eaLnBrk="0" hangingPunct="0">
                <a:lnSpc>
                  <a:spcPct val="80000"/>
                </a:lnSpc>
                <a:spcBef>
                  <a:spcPts val="0"/>
                </a:spcBef>
                <a:buClr>
                  <a:schemeClr val="bg1"/>
                </a:buClr>
                <a:buSzPct val="100000"/>
                <a:buFont typeface="Wingdings" pitchFamily="2" charset="2"/>
                <a:buNone/>
              </a:pPr>
              <a:r>
                <a:rPr lang="en-US" sz="1600" dirty="0"/>
                <a:t>M/S</a:t>
              </a:r>
            </a:p>
          </p:txBody>
        </p:sp>
        <p:sp>
          <p:nvSpPr>
            <p:cNvPr id="85" name="TextBox 84"/>
            <p:cNvSpPr txBox="1"/>
            <p:nvPr/>
          </p:nvSpPr>
          <p:spPr>
            <a:xfrm>
              <a:off x="3550920" y="2948338"/>
              <a:ext cx="457176" cy="338554"/>
            </a:xfrm>
            <a:prstGeom prst="rect">
              <a:avLst/>
            </a:prstGeom>
            <a:noFill/>
          </p:spPr>
          <p:txBody>
            <a:bodyPr wrap="none" rtlCol="0">
              <a:spAutoFit/>
            </a:bodyPr>
            <a:lstStyle/>
            <a:p>
              <a:r>
                <a:rPr lang="en-US" sz="1600" dirty="0" err="1"/>
                <a:t>dir</a:t>
              </a:r>
              <a:endParaRPr lang="en-US" sz="1600" dirty="0"/>
            </a:p>
          </p:txBody>
        </p:sp>
      </p:grpSp>
      <p:grpSp>
        <p:nvGrpSpPr>
          <p:cNvPr id="20" name="Group 19"/>
          <p:cNvGrpSpPr/>
          <p:nvPr/>
        </p:nvGrpSpPr>
        <p:grpSpPr>
          <a:xfrm>
            <a:off x="374892" y="5089772"/>
            <a:ext cx="7743871" cy="1288772"/>
            <a:chOff x="925082" y="5113020"/>
            <a:chExt cx="7743871" cy="1288772"/>
          </a:xfrm>
        </p:grpSpPr>
        <p:grpSp>
          <p:nvGrpSpPr>
            <p:cNvPr id="14" name="Group 13"/>
            <p:cNvGrpSpPr/>
            <p:nvPr/>
          </p:nvGrpSpPr>
          <p:grpSpPr>
            <a:xfrm>
              <a:off x="925082" y="5507325"/>
              <a:ext cx="7743871" cy="894467"/>
              <a:chOff x="1245122" y="5568285"/>
              <a:chExt cx="7743871" cy="894467"/>
            </a:xfrm>
          </p:grpSpPr>
          <p:sp>
            <p:nvSpPr>
              <p:cNvPr id="4" name="Rectangle 3"/>
              <p:cNvSpPr/>
              <p:nvPr/>
            </p:nvSpPr>
            <p:spPr>
              <a:xfrm>
                <a:off x="2705539" y="5568285"/>
                <a:ext cx="3382401" cy="400110"/>
              </a:xfrm>
              <a:prstGeom prst="rect">
                <a:avLst/>
              </a:prstGeom>
            </p:spPr>
            <p:txBody>
              <a:bodyPr wrap="none">
                <a:spAutoFit/>
              </a:bodyPr>
              <a:lstStyle/>
              <a:p>
                <a:r>
                  <a:rPr lang="en-US" dirty="0"/>
                  <a:t>&lt;[(M|S|I), (No | Yes)]&gt; </a:t>
                </a:r>
              </a:p>
            </p:txBody>
          </p:sp>
          <p:grpSp>
            <p:nvGrpSpPr>
              <p:cNvPr id="38" name="Group 37"/>
              <p:cNvGrpSpPr/>
              <p:nvPr/>
            </p:nvGrpSpPr>
            <p:grpSpPr>
              <a:xfrm>
                <a:off x="1245122" y="5960471"/>
                <a:ext cx="7743871" cy="502281"/>
                <a:chOff x="475096" y="6168828"/>
                <a:chExt cx="7743871" cy="502281"/>
              </a:xfrm>
            </p:grpSpPr>
            <p:sp>
              <p:nvSpPr>
                <p:cNvPr id="39" name="TextBox 38"/>
                <p:cNvSpPr txBox="1"/>
                <p:nvPr/>
              </p:nvSpPr>
              <p:spPr>
                <a:xfrm>
                  <a:off x="475096" y="6270999"/>
                  <a:ext cx="2193663" cy="400110"/>
                </a:xfrm>
                <a:prstGeom prst="rect">
                  <a:avLst/>
                </a:prstGeom>
                <a:noFill/>
                <a:ln>
                  <a:noFill/>
                  <a:headEnd type="none" w="med" len="med"/>
                  <a:tailEnd type="triangle" w="med" len="med"/>
                </a:ln>
              </p:spPr>
              <p:txBody>
                <a:bodyPr wrap="square" rtlCol="0">
                  <a:spAutoFit/>
                </a:bodyPr>
                <a:lstStyle/>
                <a:p>
                  <a:r>
                    <a:rPr lang="en-US" sz="2000" dirty="0">
                      <a:latin typeface="+mn-lt"/>
                    </a:rPr>
                    <a:t>Child’s state</a:t>
                  </a:r>
                </a:p>
              </p:txBody>
            </p:sp>
            <p:cxnSp>
              <p:nvCxnSpPr>
                <p:cNvPr id="40" name="Straight Arrow Connector 39"/>
                <p:cNvCxnSpPr/>
                <p:nvPr/>
              </p:nvCxnSpPr>
              <p:spPr bwMode="auto">
                <a:xfrm flipH="1">
                  <a:off x="1887867" y="6168828"/>
                  <a:ext cx="682950" cy="173638"/>
                </a:xfrm>
                <a:prstGeom prst="straightConnector1">
                  <a:avLst/>
                </a:prstGeom>
                <a:solidFill>
                  <a:srgbClr val="000000"/>
                </a:solidFill>
                <a:ln w="9525" cap="flat" cmpd="sng" algn="ctr">
                  <a:solidFill>
                    <a:srgbClr val="FF0000"/>
                  </a:solidFill>
                  <a:prstDash val="solid"/>
                  <a:round/>
                  <a:headEnd type="triangle" w="med" len="med"/>
                  <a:tailEnd type="none" w="med" len="med"/>
                </a:ln>
                <a:effectLst/>
              </p:spPr>
            </p:cxnSp>
            <p:sp>
              <p:nvSpPr>
                <p:cNvPr id="41" name="TextBox 40"/>
                <p:cNvSpPr txBox="1"/>
                <p:nvPr/>
              </p:nvSpPr>
              <p:spPr>
                <a:xfrm>
                  <a:off x="3912957" y="6263911"/>
                  <a:ext cx="4306010" cy="400110"/>
                </a:xfrm>
                <a:prstGeom prst="rect">
                  <a:avLst/>
                </a:prstGeom>
                <a:noFill/>
                <a:ln>
                  <a:noFill/>
                  <a:headEnd type="none" w="med" len="med"/>
                  <a:tailEnd type="triangle" w="med" len="med"/>
                </a:ln>
              </p:spPr>
              <p:txBody>
                <a:bodyPr wrap="square" rtlCol="0">
                  <a:spAutoFit/>
                </a:bodyPr>
                <a:lstStyle/>
                <a:p>
                  <a:r>
                    <a:rPr lang="en-US" sz="2000" dirty="0">
                      <a:latin typeface="+mn-lt"/>
                    </a:rPr>
                    <a:t>Waiting for downgrade response</a:t>
                  </a:r>
                </a:p>
              </p:txBody>
            </p:sp>
            <p:cxnSp>
              <p:nvCxnSpPr>
                <p:cNvPr id="42" name="Straight Arrow Connector 41"/>
                <p:cNvCxnSpPr/>
                <p:nvPr/>
              </p:nvCxnSpPr>
              <p:spPr bwMode="auto">
                <a:xfrm>
                  <a:off x="4464490" y="6193638"/>
                  <a:ext cx="682950" cy="173638"/>
                </a:xfrm>
                <a:prstGeom prst="straightConnector1">
                  <a:avLst/>
                </a:prstGeom>
                <a:solidFill>
                  <a:srgbClr val="000000"/>
                </a:solidFill>
                <a:ln w="9525" cap="flat" cmpd="sng" algn="ctr">
                  <a:solidFill>
                    <a:srgbClr val="FF0000"/>
                  </a:solidFill>
                  <a:prstDash val="solid"/>
                  <a:round/>
                  <a:headEnd type="triangle" w="med" len="med"/>
                  <a:tailEnd type="none" w="med" len="med"/>
                </a:ln>
                <a:effectLst/>
              </p:spPr>
            </p:cxnSp>
          </p:grpSp>
        </p:grpSp>
        <p:cxnSp>
          <p:nvCxnSpPr>
            <p:cNvPr id="16" name="Straight Connector 15"/>
            <p:cNvCxnSpPr/>
            <p:nvPr/>
          </p:nvCxnSpPr>
          <p:spPr bwMode="auto">
            <a:xfrm>
              <a:off x="3726180" y="5113020"/>
              <a:ext cx="7620" cy="457200"/>
            </a:xfrm>
            <a:prstGeom prst="line">
              <a:avLst/>
            </a:prstGeom>
            <a:noFill/>
            <a:ln w="9525" cap="flat" cmpd="sng" algn="ctr">
              <a:solidFill>
                <a:srgbClr val="FF0000"/>
              </a:solidFill>
              <a:prstDash val="solid"/>
              <a:round/>
              <a:headEnd type="none" w="med" len="med"/>
              <a:tailEnd type="none" w="med" len="med"/>
            </a:ln>
            <a:effectLst/>
          </p:spPr>
        </p:cxnSp>
        <p:sp>
          <p:nvSpPr>
            <p:cNvPr id="17" name="TextBox 16"/>
            <p:cNvSpPr txBox="1"/>
            <p:nvPr/>
          </p:nvSpPr>
          <p:spPr>
            <a:xfrm>
              <a:off x="3749040" y="5189220"/>
              <a:ext cx="1850186" cy="400110"/>
            </a:xfrm>
            <a:prstGeom prst="rect">
              <a:avLst/>
            </a:prstGeom>
            <a:noFill/>
          </p:spPr>
          <p:txBody>
            <a:bodyPr wrap="none" rtlCol="0">
              <a:spAutoFit/>
            </a:bodyPr>
            <a:lstStyle/>
            <a:p>
              <a:r>
                <a:rPr lang="en-US" dirty="0">
                  <a:latin typeface="Comic Sans MS" panose="030F0702030302020204" pitchFamily="66" charset="0"/>
                </a:rPr>
                <a:t>for each child</a:t>
              </a:r>
            </a:p>
          </p:txBody>
        </p:sp>
      </p:grpSp>
      <p:sp>
        <p:nvSpPr>
          <p:cNvPr id="21" name="TextBox 20"/>
          <p:cNvSpPr txBox="1"/>
          <p:nvPr/>
        </p:nvSpPr>
        <p:spPr>
          <a:xfrm>
            <a:off x="6304198" y="4235945"/>
            <a:ext cx="2625057" cy="923330"/>
          </a:xfrm>
          <a:prstGeom prst="rect">
            <a:avLst/>
          </a:prstGeom>
          <a:noFill/>
        </p:spPr>
        <p:txBody>
          <a:bodyPr wrap="square" rtlCol="0">
            <a:spAutoFit/>
          </a:bodyPr>
          <a:lstStyle/>
          <a:p>
            <a:r>
              <a:rPr lang="en-US" sz="1800" dirty="0"/>
              <a:t>-L1 has no directory</a:t>
            </a:r>
          </a:p>
          <a:p>
            <a:r>
              <a:rPr lang="en-US" sz="1800" dirty="0"/>
              <a:t>-Memory M has no need for state MSI</a:t>
            </a:r>
          </a:p>
        </p:txBody>
      </p:sp>
      <p:sp>
        <p:nvSpPr>
          <p:cNvPr id="3" name="Date Placeholder 2">
            <a:extLst>
              <a:ext uri="{FF2B5EF4-FFF2-40B4-BE49-F238E27FC236}">
                <a16:creationId xmlns:a16="http://schemas.microsoft.com/office/drawing/2014/main" id="{C13388DA-5A1B-8F03-27AD-BA4BB3EC4CCB}"/>
              </a:ext>
            </a:extLst>
          </p:cNvPr>
          <p:cNvSpPr>
            <a:spLocks noGrp="1"/>
          </p:cNvSpPr>
          <p:nvPr>
            <p:ph type="dt" sz="half" idx="10"/>
          </p:nvPr>
        </p:nvSpPr>
        <p:spPr/>
        <p:txBody>
          <a:bodyPr/>
          <a:lstStyle/>
          <a:p>
            <a:pPr>
              <a:defRPr/>
            </a:pPr>
            <a:r>
              <a:rPr lang="en-US"/>
              <a:t>March 21, 2024</a:t>
            </a:r>
            <a:endParaRPr lang="en-US" dirty="0"/>
          </a:p>
        </p:txBody>
      </p:sp>
      <p:sp>
        <p:nvSpPr>
          <p:cNvPr id="6" name="Slide Number Placeholder 5">
            <a:extLst>
              <a:ext uri="{FF2B5EF4-FFF2-40B4-BE49-F238E27FC236}">
                <a16:creationId xmlns:a16="http://schemas.microsoft.com/office/drawing/2014/main" id="{B872AF98-5A19-8F89-5941-69C7B87259FD}"/>
              </a:ext>
            </a:extLst>
          </p:cNvPr>
          <p:cNvSpPr>
            <a:spLocks noGrp="1"/>
          </p:cNvSpPr>
          <p:nvPr>
            <p:ph type="sldNum" sz="quarter" idx="11"/>
          </p:nvPr>
        </p:nvSpPr>
        <p:spPr/>
        <p:txBody>
          <a:bodyPr/>
          <a:lstStyle/>
          <a:p>
            <a:r>
              <a:rPr lang="en-US" dirty="0"/>
              <a:t>L13-</a:t>
            </a:r>
            <a:fld id="{53294580-05E8-4585-908E-66FCC5062CA7}" type="slidenum">
              <a:rPr lang="en-US" smtClean="0"/>
              <a:pPr>
                <a:defRPr/>
              </a:pPr>
              <a:t>11</a:t>
            </a:fld>
            <a:endParaRPr lang="en-US"/>
          </a:p>
        </p:txBody>
      </p:sp>
    </p:spTree>
    <p:extLst>
      <p:ext uri="{BB962C8B-B14F-4D97-AF65-F5344CB8AC3E}">
        <p14:creationId xmlns:p14="http://schemas.microsoft.com/office/powerpoint/2010/main" val="3969817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53"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650248" y="335422"/>
            <a:ext cx="7785100" cy="895949"/>
          </a:xfrm>
          <a:noFill/>
        </p:spPr>
        <p:txBody>
          <a:bodyPr lIns="90488" tIns="44450" rIns="90488" bIns="44450"/>
          <a:lstStyle/>
          <a:p>
            <a:pPr eaLnBrk="1" hangingPunct="1"/>
            <a:r>
              <a:rPr lang="en-US" sz="4000" dirty="0"/>
              <a:t>Coherence Messages</a:t>
            </a:r>
            <a:br>
              <a:rPr lang="en-US" sz="4000" dirty="0"/>
            </a:br>
            <a:r>
              <a:rPr lang="en-US" sz="2000" i="1" dirty="0"/>
              <a:t>an abstract view</a:t>
            </a:r>
            <a:endParaRPr lang="en-US" sz="3200" dirty="0"/>
          </a:p>
        </p:txBody>
      </p:sp>
      <p:grpSp>
        <p:nvGrpSpPr>
          <p:cNvPr id="24" name="Group 23"/>
          <p:cNvGrpSpPr/>
          <p:nvPr/>
        </p:nvGrpSpPr>
        <p:grpSpPr>
          <a:xfrm>
            <a:off x="566738" y="1283401"/>
            <a:ext cx="7421562" cy="2195514"/>
            <a:chOff x="566738" y="1283401"/>
            <a:chExt cx="7421562" cy="2195514"/>
          </a:xfrm>
        </p:grpSpPr>
        <p:sp>
          <p:nvSpPr>
            <p:cNvPr id="4103" name="AutoShape 5"/>
            <p:cNvSpPr>
              <a:spLocks noChangeArrowheads="1"/>
            </p:cNvSpPr>
            <p:nvPr/>
          </p:nvSpPr>
          <p:spPr bwMode="auto">
            <a:xfrm>
              <a:off x="2963449" y="1808146"/>
              <a:ext cx="2522550" cy="811870"/>
            </a:xfrm>
            <a:prstGeom prst="star16">
              <a:avLst>
                <a:gd name="adj" fmla="val 37500"/>
              </a:avLst>
            </a:prstGeom>
            <a:solidFill>
              <a:srgbClr val="CFBDC8"/>
            </a:solidFill>
            <a:ln w="25400">
              <a:solidFill>
                <a:schemeClr val="tx1"/>
              </a:solidFill>
              <a:miter lim="800000"/>
              <a:headEnd/>
              <a:tailEnd/>
            </a:ln>
          </p:spPr>
          <p:txBody>
            <a:bodyPr wrap="none" lIns="90488" tIns="44450" rIns="90488" bIns="44450" anchor="ctr"/>
            <a:lstStyle/>
            <a:p>
              <a:pPr algn="ctr" eaLnBrk="0" hangingPunct="0">
                <a:lnSpc>
                  <a:spcPct val="80000"/>
                </a:lnSpc>
              </a:pPr>
              <a:r>
                <a:rPr lang="en-US" sz="1600">
                  <a:latin typeface="Verdana" pitchFamily="34" charset="0"/>
                </a:rPr>
                <a:t>interconnect</a:t>
              </a:r>
            </a:p>
          </p:txBody>
        </p:sp>
        <p:grpSp>
          <p:nvGrpSpPr>
            <p:cNvPr id="3" name="Group 20"/>
            <p:cNvGrpSpPr>
              <a:grpSpLocks/>
            </p:cNvGrpSpPr>
            <p:nvPr/>
          </p:nvGrpSpPr>
          <p:grpSpPr bwMode="auto">
            <a:xfrm>
              <a:off x="566738" y="1283401"/>
              <a:ext cx="2612228" cy="1272260"/>
              <a:chOff x="357" y="920"/>
              <a:chExt cx="1806" cy="1028"/>
            </a:xfrm>
          </p:grpSpPr>
          <p:sp>
            <p:nvSpPr>
              <p:cNvPr id="4144" name="Rectangle 21"/>
              <p:cNvSpPr>
                <a:spLocks noChangeArrowheads="1"/>
              </p:cNvSpPr>
              <p:nvPr/>
            </p:nvSpPr>
            <p:spPr bwMode="auto">
              <a:xfrm>
                <a:off x="965" y="1584"/>
                <a:ext cx="399" cy="271"/>
              </a:xfrm>
              <a:prstGeom prst="rect">
                <a:avLst/>
              </a:prstGeom>
              <a:solidFill>
                <a:schemeClr val="tx1"/>
              </a:solidFill>
              <a:ln w="9525">
                <a:solidFill>
                  <a:srgbClr val="FF0000"/>
                </a:solidFill>
                <a:miter lim="800000"/>
                <a:headEnd/>
                <a:tailEnd/>
              </a:ln>
            </p:spPr>
            <p:txBody>
              <a:bodyPr wrap="none" anchor="ctr"/>
              <a:lstStyle/>
              <a:p>
                <a:pPr algn="ctr" eaLnBrk="0" hangingPunct="0"/>
                <a:r>
                  <a:rPr lang="en-US" sz="1600" dirty="0">
                    <a:solidFill>
                      <a:schemeClr val="bg1"/>
                    </a:solidFill>
                    <a:latin typeface="Verdana" pitchFamily="34" charset="0"/>
                  </a:rPr>
                  <a:t>PP</a:t>
                </a:r>
              </a:p>
            </p:txBody>
          </p:sp>
          <p:sp>
            <p:nvSpPr>
              <p:cNvPr id="4145" name="Rectangle 22"/>
              <p:cNvSpPr>
                <a:spLocks noChangeArrowheads="1"/>
              </p:cNvSpPr>
              <p:nvPr/>
            </p:nvSpPr>
            <p:spPr bwMode="auto">
              <a:xfrm>
                <a:off x="925" y="920"/>
                <a:ext cx="463" cy="321"/>
              </a:xfrm>
              <a:prstGeom prst="rect">
                <a:avLst/>
              </a:prstGeom>
              <a:noFill/>
              <a:ln w="25400">
                <a:solidFill>
                  <a:schemeClr val="tx1"/>
                </a:solidFill>
                <a:miter lim="800000"/>
                <a:headEnd/>
                <a:tailEnd/>
              </a:ln>
            </p:spPr>
            <p:txBody>
              <a:bodyPr wrap="none" anchor="ctr"/>
              <a:lstStyle/>
              <a:p>
                <a:pPr algn="ctr" eaLnBrk="0" hangingPunct="0"/>
                <a:r>
                  <a:rPr lang="en-US" sz="1600">
                    <a:latin typeface="Verdana" pitchFamily="34" charset="0"/>
                  </a:rPr>
                  <a:t>P</a:t>
                </a:r>
              </a:p>
            </p:txBody>
          </p:sp>
          <p:sp>
            <p:nvSpPr>
              <p:cNvPr id="4146" name="Rectangle 23"/>
              <p:cNvSpPr>
                <a:spLocks noChangeArrowheads="1"/>
              </p:cNvSpPr>
              <p:nvPr/>
            </p:nvSpPr>
            <p:spPr bwMode="auto">
              <a:xfrm>
                <a:off x="1221" y="1440"/>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47" name="Rectangle 24"/>
              <p:cNvSpPr>
                <a:spLocks noChangeArrowheads="1"/>
              </p:cNvSpPr>
              <p:nvPr/>
            </p:nvSpPr>
            <p:spPr bwMode="auto">
              <a:xfrm>
                <a:off x="1221" y="1392"/>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48" name="Rectangle 25"/>
              <p:cNvSpPr>
                <a:spLocks noChangeArrowheads="1"/>
              </p:cNvSpPr>
              <p:nvPr/>
            </p:nvSpPr>
            <p:spPr bwMode="auto">
              <a:xfrm>
                <a:off x="1221" y="1344"/>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49" name="Rectangle 26"/>
              <p:cNvSpPr>
                <a:spLocks noChangeArrowheads="1"/>
              </p:cNvSpPr>
              <p:nvPr/>
            </p:nvSpPr>
            <p:spPr bwMode="auto">
              <a:xfrm>
                <a:off x="933" y="1440"/>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50" name="Rectangle 27"/>
              <p:cNvSpPr>
                <a:spLocks noChangeArrowheads="1"/>
              </p:cNvSpPr>
              <p:nvPr/>
            </p:nvSpPr>
            <p:spPr bwMode="auto">
              <a:xfrm>
                <a:off x="933" y="1392"/>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51" name="Rectangle 28"/>
              <p:cNvSpPr>
                <a:spLocks noChangeArrowheads="1"/>
              </p:cNvSpPr>
              <p:nvPr/>
            </p:nvSpPr>
            <p:spPr bwMode="auto">
              <a:xfrm>
                <a:off x="933" y="1344"/>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52" name="Line 29"/>
              <p:cNvSpPr>
                <a:spLocks noChangeShapeType="1"/>
              </p:cNvSpPr>
              <p:nvPr/>
            </p:nvSpPr>
            <p:spPr bwMode="auto">
              <a:xfrm>
                <a:off x="1029" y="1248"/>
                <a:ext cx="0" cy="96"/>
              </a:xfrm>
              <a:prstGeom prst="line">
                <a:avLst/>
              </a:prstGeom>
              <a:noFill/>
              <a:ln w="12700">
                <a:solidFill>
                  <a:schemeClr val="tx1"/>
                </a:solidFill>
                <a:round/>
                <a:headEnd/>
                <a:tailEnd type="triangle" w="med" len="med"/>
              </a:ln>
            </p:spPr>
            <p:txBody>
              <a:bodyPr wrap="none" anchor="ctr"/>
              <a:lstStyle/>
              <a:p>
                <a:endParaRPr lang="en-US" sz="1600"/>
              </a:p>
            </p:txBody>
          </p:sp>
          <p:sp>
            <p:nvSpPr>
              <p:cNvPr id="4153" name="Line 30"/>
              <p:cNvSpPr>
                <a:spLocks noChangeShapeType="1"/>
              </p:cNvSpPr>
              <p:nvPr/>
            </p:nvSpPr>
            <p:spPr bwMode="auto">
              <a:xfrm>
                <a:off x="1029" y="1488"/>
                <a:ext cx="0" cy="96"/>
              </a:xfrm>
              <a:prstGeom prst="line">
                <a:avLst/>
              </a:prstGeom>
              <a:noFill/>
              <a:ln w="12700">
                <a:solidFill>
                  <a:schemeClr val="tx1"/>
                </a:solidFill>
                <a:round/>
                <a:headEnd/>
                <a:tailEnd type="triangle" w="med" len="med"/>
              </a:ln>
            </p:spPr>
            <p:txBody>
              <a:bodyPr wrap="none" anchor="ctr"/>
              <a:lstStyle/>
              <a:p>
                <a:endParaRPr lang="en-US" sz="1600"/>
              </a:p>
            </p:txBody>
          </p:sp>
          <p:sp>
            <p:nvSpPr>
              <p:cNvPr id="4154" name="Line 31"/>
              <p:cNvSpPr>
                <a:spLocks noChangeShapeType="1"/>
              </p:cNvSpPr>
              <p:nvPr/>
            </p:nvSpPr>
            <p:spPr bwMode="auto">
              <a:xfrm>
                <a:off x="1296" y="1248"/>
                <a:ext cx="0" cy="96"/>
              </a:xfrm>
              <a:prstGeom prst="line">
                <a:avLst/>
              </a:prstGeom>
              <a:noFill/>
              <a:ln w="12700">
                <a:solidFill>
                  <a:schemeClr val="tx1"/>
                </a:solidFill>
                <a:round/>
                <a:headEnd type="triangle" w="med" len="med"/>
                <a:tailEnd/>
              </a:ln>
            </p:spPr>
            <p:txBody>
              <a:bodyPr wrap="none" anchor="ctr"/>
              <a:lstStyle/>
              <a:p>
                <a:endParaRPr lang="en-US" sz="1600"/>
              </a:p>
            </p:txBody>
          </p:sp>
          <p:sp>
            <p:nvSpPr>
              <p:cNvPr id="4155" name="Line 32"/>
              <p:cNvSpPr>
                <a:spLocks noChangeShapeType="1"/>
              </p:cNvSpPr>
              <p:nvPr/>
            </p:nvSpPr>
            <p:spPr bwMode="auto">
              <a:xfrm>
                <a:off x="1293" y="1488"/>
                <a:ext cx="0" cy="96"/>
              </a:xfrm>
              <a:prstGeom prst="line">
                <a:avLst/>
              </a:prstGeom>
              <a:noFill/>
              <a:ln w="12700">
                <a:solidFill>
                  <a:schemeClr val="tx1"/>
                </a:solidFill>
                <a:round/>
                <a:headEnd type="triangle" w="med" len="med"/>
                <a:tailEnd/>
              </a:ln>
            </p:spPr>
            <p:txBody>
              <a:bodyPr wrap="none" anchor="ctr"/>
              <a:lstStyle/>
              <a:p>
                <a:endParaRPr lang="en-US" sz="1600"/>
              </a:p>
            </p:txBody>
          </p:sp>
          <p:grpSp>
            <p:nvGrpSpPr>
              <p:cNvPr id="4" name="Group 33"/>
              <p:cNvGrpSpPr>
                <a:grpSpLocks/>
              </p:cNvGrpSpPr>
              <p:nvPr/>
            </p:nvGrpSpPr>
            <p:grpSpPr bwMode="auto">
              <a:xfrm rot="5400000">
                <a:off x="1496" y="1757"/>
                <a:ext cx="175" cy="149"/>
                <a:chOff x="1296" y="2011"/>
                <a:chExt cx="175" cy="149"/>
              </a:xfrm>
            </p:grpSpPr>
            <p:sp>
              <p:nvSpPr>
                <p:cNvPr id="4172" name="Rectangle 34"/>
                <p:cNvSpPr>
                  <a:spLocks noChangeArrowheads="1"/>
                </p:cNvSpPr>
                <p:nvPr/>
              </p:nvSpPr>
              <p:spPr bwMode="auto">
                <a:xfrm>
                  <a:off x="1296" y="2107"/>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73" name="Rectangle 35"/>
                <p:cNvSpPr>
                  <a:spLocks noChangeArrowheads="1"/>
                </p:cNvSpPr>
                <p:nvPr/>
              </p:nvSpPr>
              <p:spPr bwMode="auto">
                <a:xfrm>
                  <a:off x="1296" y="2059"/>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74" name="Rectangle 36"/>
                <p:cNvSpPr>
                  <a:spLocks noChangeArrowheads="1"/>
                </p:cNvSpPr>
                <p:nvPr/>
              </p:nvSpPr>
              <p:spPr bwMode="auto">
                <a:xfrm>
                  <a:off x="1296" y="2011"/>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nvGrpSpPr>
              <p:cNvPr id="5" name="Group 37"/>
              <p:cNvGrpSpPr>
                <a:grpSpLocks/>
              </p:cNvGrpSpPr>
              <p:nvPr/>
            </p:nvGrpSpPr>
            <p:grpSpPr bwMode="auto">
              <a:xfrm rot="5400000">
                <a:off x="1496" y="1549"/>
                <a:ext cx="175" cy="149"/>
                <a:chOff x="1296" y="2011"/>
                <a:chExt cx="175" cy="149"/>
              </a:xfrm>
            </p:grpSpPr>
            <p:sp>
              <p:nvSpPr>
                <p:cNvPr id="4169" name="Rectangle 38"/>
                <p:cNvSpPr>
                  <a:spLocks noChangeArrowheads="1"/>
                </p:cNvSpPr>
                <p:nvPr/>
              </p:nvSpPr>
              <p:spPr bwMode="auto">
                <a:xfrm>
                  <a:off x="1296" y="2107"/>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70" name="Rectangle 39"/>
                <p:cNvSpPr>
                  <a:spLocks noChangeArrowheads="1"/>
                </p:cNvSpPr>
                <p:nvPr/>
              </p:nvSpPr>
              <p:spPr bwMode="auto">
                <a:xfrm>
                  <a:off x="1296" y="2059"/>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71" name="Rectangle 40"/>
                <p:cNvSpPr>
                  <a:spLocks noChangeArrowheads="1"/>
                </p:cNvSpPr>
                <p:nvPr/>
              </p:nvSpPr>
              <p:spPr bwMode="auto">
                <a:xfrm>
                  <a:off x="1296" y="2011"/>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sp>
            <p:nvSpPr>
              <p:cNvPr id="4158" name="Line 41"/>
              <p:cNvSpPr>
                <a:spLocks noChangeShapeType="1"/>
              </p:cNvSpPr>
              <p:nvPr/>
            </p:nvSpPr>
            <p:spPr bwMode="auto">
              <a:xfrm flipH="1">
                <a:off x="1365" y="1824"/>
                <a:ext cx="136" cy="0"/>
              </a:xfrm>
              <a:prstGeom prst="line">
                <a:avLst/>
              </a:prstGeom>
              <a:noFill/>
              <a:ln w="12700">
                <a:solidFill>
                  <a:schemeClr val="tx1"/>
                </a:solidFill>
                <a:round/>
                <a:headEnd/>
                <a:tailEnd type="triangle" w="med" len="med"/>
              </a:ln>
            </p:spPr>
            <p:txBody>
              <a:bodyPr wrap="none" anchor="ctr"/>
              <a:lstStyle/>
              <a:p>
                <a:endParaRPr lang="en-US" sz="1600"/>
              </a:p>
            </p:txBody>
          </p:sp>
          <p:sp>
            <p:nvSpPr>
              <p:cNvPr id="4159" name="Line 42"/>
              <p:cNvSpPr>
                <a:spLocks noChangeShapeType="1"/>
              </p:cNvSpPr>
              <p:nvPr/>
            </p:nvSpPr>
            <p:spPr bwMode="auto">
              <a:xfrm flipH="1">
                <a:off x="1365" y="1632"/>
                <a:ext cx="144" cy="0"/>
              </a:xfrm>
              <a:prstGeom prst="line">
                <a:avLst/>
              </a:prstGeom>
              <a:noFill/>
              <a:ln w="12700">
                <a:solidFill>
                  <a:schemeClr val="tx1"/>
                </a:solidFill>
                <a:round/>
                <a:headEnd type="triangle" w="med" len="med"/>
                <a:tailEnd/>
              </a:ln>
            </p:spPr>
            <p:txBody>
              <a:bodyPr wrap="none" anchor="ctr"/>
              <a:lstStyle/>
              <a:p>
                <a:endParaRPr lang="en-US" sz="1600"/>
              </a:p>
            </p:txBody>
          </p:sp>
          <p:sp>
            <p:nvSpPr>
              <p:cNvPr id="4160" name="Line 43"/>
              <p:cNvSpPr>
                <a:spLocks noChangeShapeType="1"/>
              </p:cNvSpPr>
              <p:nvPr/>
            </p:nvSpPr>
            <p:spPr bwMode="auto">
              <a:xfrm>
                <a:off x="1691" y="1717"/>
                <a:ext cx="472" cy="0"/>
              </a:xfrm>
              <a:prstGeom prst="line">
                <a:avLst/>
              </a:prstGeom>
              <a:noFill/>
              <a:ln w="38100">
                <a:solidFill>
                  <a:schemeClr val="tx1"/>
                </a:solidFill>
                <a:round/>
                <a:headEnd type="triangle" w="med" len="med"/>
                <a:tailEnd type="triangle" w="med" len="med"/>
              </a:ln>
            </p:spPr>
            <p:txBody>
              <a:bodyPr wrap="none" anchor="ctr"/>
              <a:lstStyle/>
              <a:p>
                <a:endParaRPr lang="en-US" sz="1600"/>
              </a:p>
            </p:txBody>
          </p:sp>
          <p:sp>
            <p:nvSpPr>
              <p:cNvPr id="4161" name="Text Box 44"/>
              <p:cNvSpPr txBox="1">
                <a:spLocks noChangeArrowheads="1"/>
              </p:cNvSpPr>
              <p:nvPr/>
            </p:nvSpPr>
            <p:spPr bwMode="auto">
              <a:xfrm>
                <a:off x="1685" y="1465"/>
                <a:ext cx="357" cy="194"/>
              </a:xfrm>
              <a:prstGeom prst="rect">
                <a:avLst/>
              </a:prstGeom>
              <a:noFill/>
              <a:ln w="25400">
                <a:noFill/>
                <a:miter lim="800000"/>
                <a:headEnd/>
                <a:tailEnd/>
              </a:ln>
            </p:spPr>
            <p:txBody>
              <a:bodyPr wrap="none">
                <a:spAutoFit/>
              </a:bodyPr>
              <a:lstStyle/>
              <a:p>
                <a:pPr algn="ctr" eaLnBrk="0" hangingPunct="0"/>
                <a:r>
                  <a:rPr lang="en-US" sz="1400">
                    <a:solidFill>
                      <a:srgbClr val="56127A"/>
                    </a:solidFill>
                    <a:latin typeface="Verdana" pitchFamily="34" charset="0"/>
                  </a:rPr>
                  <a:t>c2m</a:t>
                </a:r>
              </a:p>
            </p:txBody>
          </p:sp>
          <p:sp>
            <p:nvSpPr>
              <p:cNvPr id="4162" name="Text Box 45"/>
              <p:cNvSpPr txBox="1">
                <a:spLocks noChangeArrowheads="1"/>
              </p:cNvSpPr>
              <p:nvPr/>
            </p:nvSpPr>
            <p:spPr bwMode="auto">
              <a:xfrm>
                <a:off x="1685" y="1754"/>
                <a:ext cx="357" cy="194"/>
              </a:xfrm>
              <a:prstGeom prst="rect">
                <a:avLst/>
              </a:prstGeom>
              <a:noFill/>
              <a:ln w="25400">
                <a:noFill/>
                <a:miter lim="800000"/>
                <a:headEnd/>
                <a:tailEnd/>
              </a:ln>
            </p:spPr>
            <p:txBody>
              <a:bodyPr wrap="none">
                <a:spAutoFit/>
              </a:bodyPr>
              <a:lstStyle/>
              <a:p>
                <a:pPr algn="ctr" eaLnBrk="0" hangingPunct="0"/>
                <a:r>
                  <a:rPr lang="en-US" sz="1400">
                    <a:solidFill>
                      <a:srgbClr val="56127A"/>
                    </a:solidFill>
                    <a:latin typeface="Verdana" pitchFamily="34" charset="0"/>
                  </a:rPr>
                  <a:t>m2c</a:t>
                </a:r>
              </a:p>
            </p:txBody>
          </p:sp>
          <p:sp>
            <p:nvSpPr>
              <p:cNvPr id="4163" name="Rectangle 46"/>
              <p:cNvSpPr>
                <a:spLocks noChangeArrowheads="1"/>
              </p:cNvSpPr>
              <p:nvPr/>
            </p:nvSpPr>
            <p:spPr bwMode="auto">
              <a:xfrm>
                <a:off x="357" y="1568"/>
                <a:ext cx="463" cy="319"/>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600">
                    <a:latin typeface="Verdana" pitchFamily="34" charset="0"/>
                  </a:rPr>
                  <a:t>L1</a:t>
                </a:r>
              </a:p>
            </p:txBody>
          </p:sp>
          <p:grpSp>
            <p:nvGrpSpPr>
              <p:cNvPr id="6" name="Group 47"/>
              <p:cNvGrpSpPr>
                <a:grpSpLocks/>
              </p:cNvGrpSpPr>
              <p:nvPr/>
            </p:nvGrpSpPr>
            <p:grpSpPr bwMode="auto">
              <a:xfrm>
                <a:off x="813" y="1664"/>
                <a:ext cx="160" cy="136"/>
                <a:chOff x="813" y="1664"/>
                <a:chExt cx="160" cy="136"/>
              </a:xfrm>
            </p:grpSpPr>
            <p:sp>
              <p:nvSpPr>
                <p:cNvPr id="4167" name="Line 48"/>
                <p:cNvSpPr>
                  <a:spLocks noChangeShapeType="1"/>
                </p:cNvSpPr>
                <p:nvPr/>
              </p:nvSpPr>
              <p:spPr bwMode="auto">
                <a:xfrm rot="5400000">
                  <a:off x="901" y="1592"/>
                  <a:ext cx="0" cy="144"/>
                </a:xfrm>
                <a:prstGeom prst="line">
                  <a:avLst/>
                </a:prstGeom>
                <a:noFill/>
                <a:ln w="12700">
                  <a:solidFill>
                    <a:schemeClr val="tx1"/>
                  </a:solidFill>
                  <a:round/>
                  <a:headEnd/>
                  <a:tailEnd type="triangle" w="med" len="med"/>
                </a:ln>
              </p:spPr>
              <p:txBody>
                <a:bodyPr wrap="none" anchor="ctr"/>
                <a:lstStyle/>
                <a:p>
                  <a:endParaRPr lang="en-US" sz="1600"/>
                </a:p>
              </p:txBody>
            </p:sp>
            <p:sp>
              <p:nvSpPr>
                <p:cNvPr id="4168" name="Line 49"/>
                <p:cNvSpPr>
                  <a:spLocks noChangeShapeType="1"/>
                </p:cNvSpPr>
                <p:nvPr/>
              </p:nvSpPr>
              <p:spPr bwMode="auto">
                <a:xfrm rot="5400000">
                  <a:off x="889" y="1724"/>
                  <a:ext cx="0" cy="152"/>
                </a:xfrm>
                <a:prstGeom prst="line">
                  <a:avLst/>
                </a:prstGeom>
                <a:noFill/>
                <a:ln w="12700">
                  <a:solidFill>
                    <a:schemeClr val="tx1"/>
                  </a:solidFill>
                  <a:round/>
                  <a:headEnd type="triangle" w="med" len="med"/>
                  <a:tailEnd/>
                </a:ln>
              </p:spPr>
              <p:txBody>
                <a:bodyPr wrap="none" anchor="ctr"/>
                <a:lstStyle/>
                <a:p>
                  <a:endParaRPr lang="en-US" sz="1600"/>
                </a:p>
              </p:txBody>
            </p:sp>
          </p:grpSp>
          <p:sp>
            <p:nvSpPr>
              <p:cNvPr id="4165" name="Text Box 50"/>
              <p:cNvSpPr txBox="1">
                <a:spLocks noChangeArrowheads="1"/>
              </p:cNvSpPr>
              <p:nvPr/>
            </p:nvSpPr>
            <p:spPr bwMode="auto">
              <a:xfrm>
                <a:off x="550" y="1305"/>
                <a:ext cx="369" cy="194"/>
              </a:xfrm>
              <a:prstGeom prst="rect">
                <a:avLst/>
              </a:prstGeom>
              <a:noFill/>
              <a:ln w="25400">
                <a:noFill/>
                <a:miter lim="800000"/>
                <a:headEnd/>
                <a:tailEnd/>
              </a:ln>
            </p:spPr>
            <p:txBody>
              <a:bodyPr wrap="none">
                <a:spAutoFit/>
              </a:bodyPr>
              <a:lstStyle/>
              <a:p>
                <a:pPr algn="ctr" eaLnBrk="0" hangingPunct="0"/>
                <a:r>
                  <a:rPr lang="en-US" sz="1400">
                    <a:solidFill>
                      <a:srgbClr val="56127A"/>
                    </a:solidFill>
                    <a:latin typeface="Verdana" pitchFamily="34" charset="0"/>
                  </a:rPr>
                  <a:t>p2m</a:t>
                </a:r>
              </a:p>
            </p:txBody>
          </p:sp>
          <p:sp>
            <p:nvSpPr>
              <p:cNvPr id="4166" name="Text Box 51"/>
              <p:cNvSpPr txBox="1">
                <a:spLocks noChangeArrowheads="1"/>
              </p:cNvSpPr>
              <p:nvPr/>
            </p:nvSpPr>
            <p:spPr bwMode="auto">
              <a:xfrm>
                <a:off x="1414" y="1305"/>
                <a:ext cx="369" cy="194"/>
              </a:xfrm>
              <a:prstGeom prst="rect">
                <a:avLst/>
              </a:prstGeom>
              <a:noFill/>
              <a:ln w="25400">
                <a:noFill/>
                <a:miter lim="800000"/>
                <a:headEnd/>
                <a:tailEnd/>
              </a:ln>
            </p:spPr>
            <p:txBody>
              <a:bodyPr wrap="none">
                <a:spAutoFit/>
              </a:bodyPr>
              <a:lstStyle/>
              <a:p>
                <a:pPr algn="ctr" eaLnBrk="0" hangingPunct="0"/>
                <a:r>
                  <a:rPr lang="en-US" sz="1400">
                    <a:solidFill>
                      <a:srgbClr val="56127A"/>
                    </a:solidFill>
                    <a:latin typeface="Verdana" pitchFamily="34" charset="0"/>
                  </a:rPr>
                  <a:t>m2p</a:t>
                </a:r>
              </a:p>
            </p:txBody>
          </p:sp>
        </p:grpSp>
        <p:grpSp>
          <p:nvGrpSpPr>
            <p:cNvPr id="19" name="Group 18"/>
            <p:cNvGrpSpPr/>
            <p:nvPr/>
          </p:nvGrpSpPr>
          <p:grpSpPr>
            <a:xfrm>
              <a:off x="3418839" y="2478929"/>
              <a:ext cx="2109107" cy="999986"/>
              <a:chOff x="3418839" y="2478929"/>
              <a:chExt cx="2109107" cy="999986"/>
            </a:xfrm>
          </p:grpSpPr>
          <p:sp>
            <p:nvSpPr>
              <p:cNvPr id="4101" name="Rectangle 3"/>
              <p:cNvSpPr>
                <a:spLocks noChangeArrowheads="1"/>
              </p:cNvSpPr>
              <p:nvPr/>
            </p:nvSpPr>
            <p:spPr bwMode="auto">
              <a:xfrm>
                <a:off x="4496651" y="3050703"/>
                <a:ext cx="1031295" cy="428212"/>
              </a:xfrm>
              <a:prstGeom prst="rect">
                <a:avLst/>
              </a:prstGeom>
              <a:solidFill>
                <a:schemeClr val="bg1"/>
              </a:solidFill>
              <a:ln w="25400">
                <a:solidFill>
                  <a:schemeClr val="tx1"/>
                </a:solidFill>
                <a:miter lim="800000"/>
                <a:headEnd/>
                <a:tailEnd/>
              </a:ln>
            </p:spPr>
            <p:txBody>
              <a:bodyPr wrap="none" anchor="ctr"/>
              <a:lstStyle/>
              <a:p>
                <a:endParaRPr lang="en-US" sz="1600"/>
              </a:p>
            </p:txBody>
          </p:sp>
          <p:sp>
            <p:nvSpPr>
              <p:cNvPr id="4102" name="Rectangle 4"/>
              <p:cNvSpPr>
                <a:spLocks noChangeArrowheads="1"/>
              </p:cNvSpPr>
              <p:nvPr/>
            </p:nvSpPr>
            <p:spPr bwMode="auto">
              <a:xfrm>
                <a:off x="4788827" y="3080406"/>
                <a:ext cx="355868" cy="335989"/>
              </a:xfrm>
              <a:prstGeom prst="rect">
                <a:avLst/>
              </a:prstGeom>
              <a:noFill/>
              <a:ln w="12700">
                <a:noFill/>
                <a:miter lim="800000"/>
                <a:headEnd/>
                <a:tailEnd/>
              </a:ln>
            </p:spPr>
            <p:txBody>
              <a:bodyPr wrap="none" lIns="90488" tIns="44450" rIns="90488" bIns="44450">
                <a:spAutoFit/>
              </a:bodyPr>
              <a:lstStyle/>
              <a:p>
                <a:pPr eaLnBrk="0" hangingPunct="0"/>
                <a:r>
                  <a:rPr lang="en-US" sz="1600" dirty="0">
                    <a:latin typeface="Verdana" pitchFamily="34" charset="0"/>
                  </a:rPr>
                  <a:t>M</a:t>
                </a:r>
              </a:p>
            </p:txBody>
          </p:sp>
          <p:grpSp>
            <p:nvGrpSpPr>
              <p:cNvPr id="8" name="Group 6"/>
              <p:cNvGrpSpPr>
                <a:grpSpLocks/>
              </p:cNvGrpSpPr>
              <p:nvPr/>
            </p:nvGrpSpPr>
            <p:grpSpPr bwMode="auto">
              <a:xfrm>
                <a:off x="3732943" y="2810608"/>
                <a:ext cx="601709" cy="305689"/>
                <a:chOff x="2546" y="2154"/>
                <a:chExt cx="416" cy="247"/>
              </a:xfrm>
            </p:grpSpPr>
            <p:sp>
              <p:nvSpPr>
                <p:cNvPr id="4177" name="Rectangle 7"/>
                <p:cNvSpPr>
                  <a:spLocks noChangeArrowheads="1"/>
                </p:cNvSpPr>
                <p:nvPr/>
              </p:nvSpPr>
              <p:spPr bwMode="auto">
                <a:xfrm rot="10800000" flipH="1">
                  <a:off x="2786" y="2154"/>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78" name="Rectangle 8"/>
                <p:cNvSpPr>
                  <a:spLocks noChangeArrowheads="1"/>
                </p:cNvSpPr>
                <p:nvPr/>
              </p:nvSpPr>
              <p:spPr bwMode="auto">
                <a:xfrm rot="10800000" flipH="1">
                  <a:off x="2787" y="2203"/>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79" name="Rectangle 9"/>
                <p:cNvSpPr>
                  <a:spLocks noChangeArrowheads="1"/>
                </p:cNvSpPr>
                <p:nvPr/>
              </p:nvSpPr>
              <p:spPr bwMode="auto">
                <a:xfrm rot="10800000" flipH="1">
                  <a:off x="2786" y="2250"/>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80" name="Line 10"/>
                <p:cNvSpPr>
                  <a:spLocks noChangeShapeType="1"/>
                </p:cNvSpPr>
                <p:nvPr/>
              </p:nvSpPr>
              <p:spPr bwMode="auto">
                <a:xfrm rot="-5400000">
                  <a:off x="2835" y="2353"/>
                  <a:ext cx="96" cy="0"/>
                </a:xfrm>
                <a:prstGeom prst="line">
                  <a:avLst/>
                </a:prstGeom>
                <a:noFill/>
                <a:ln w="12700">
                  <a:solidFill>
                    <a:schemeClr val="tx1"/>
                  </a:solidFill>
                  <a:round/>
                  <a:headEnd/>
                  <a:tailEnd type="triangle" w="med" len="med"/>
                </a:ln>
              </p:spPr>
              <p:txBody>
                <a:bodyPr wrap="none" anchor="ctr"/>
                <a:lstStyle/>
                <a:p>
                  <a:endParaRPr lang="en-US" sz="1600"/>
                </a:p>
              </p:txBody>
            </p:sp>
            <p:sp>
              <p:nvSpPr>
                <p:cNvPr id="4181" name="Rectangle 11"/>
                <p:cNvSpPr>
                  <a:spLocks noChangeArrowheads="1"/>
                </p:cNvSpPr>
                <p:nvPr/>
              </p:nvSpPr>
              <p:spPr bwMode="auto">
                <a:xfrm rot="10800000" flipH="1">
                  <a:off x="2546" y="2154"/>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82" name="Rectangle 12"/>
                <p:cNvSpPr>
                  <a:spLocks noChangeArrowheads="1"/>
                </p:cNvSpPr>
                <p:nvPr/>
              </p:nvSpPr>
              <p:spPr bwMode="auto">
                <a:xfrm rot="10800000" flipH="1">
                  <a:off x="2547" y="2203"/>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83" name="Rectangle 13"/>
                <p:cNvSpPr>
                  <a:spLocks noChangeArrowheads="1"/>
                </p:cNvSpPr>
                <p:nvPr/>
              </p:nvSpPr>
              <p:spPr bwMode="auto">
                <a:xfrm rot="10800000" flipH="1">
                  <a:off x="2546" y="2250"/>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84" name="Line 14"/>
                <p:cNvSpPr>
                  <a:spLocks noChangeShapeType="1"/>
                </p:cNvSpPr>
                <p:nvPr/>
              </p:nvSpPr>
              <p:spPr bwMode="auto">
                <a:xfrm rot="-5400000">
                  <a:off x="2595" y="2353"/>
                  <a:ext cx="96" cy="0"/>
                </a:xfrm>
                <a:prstGeom prst="line">
                  <a:avLst/>
                </a:prstGeom>
                <a:noFill/>
                <a:ln w="12700">
                  <a:solidFill>
                    <a:schemeClr val="tx1"/>
                  </a:solidFill>
                  <a:round/>
                  <a:headEnd type="triangle" w="med" len="med"/>
                  <a:tailEnd/>
                </a:ln>
              </p:spPr>
              <p:txBody>
                <a:bodyPr wrap="none" anchor="ctr"/>
                <a:lstStyle/>
                <a:p>
                  <a:endParaRPr lang="en-US" sz="1600"/>
                </a:p>
              </p:txBody>
            </p:sp>
          </p:grpSp>
          <p:sp>
            <p:nvSpPr>
              <p:cNvPr id="4105" name="Line 15"/>
              <p:cNvSpPr>
                <a:spLocks noChangeShapeType="1"/>
              </p:cNvSpPr>
              <p:nvPr/>
            </p:nvSpPr>
            <p:spPr bwMode="auto">
              <a:xfrm rot="16200000">
                <a:off x="3850632" y="2662095"/>
                <a:ext cx="366332" cy="0"/>
              </a:xfrm>
              <a:prstGeom prst="line">
                <a:avLst/>
              </a:prstGeom>
              <a:noFill/>
              <a:ln w="38100">
                <a:solidFill>
                  <a:schemeClr val="tx1"/>
                </a:solidFill>
                <a:round/>
                <a:headEnd type="triangle" w="med" len="med"/>
                <a:tailEnd type="triangle" w="med" len="med"/>
              </a:ln>
            </p:spPr>
            <p:txBody>
              <a:bodyPr wrap="none" anchor="ctr"/>
              <a:lstStyle/>
              <a:p>
                <a:endParaRPr lang="en-US" sz="1600"/>
              </a:p>
            </p:txBody>
          </p:sp>
          <p:sp>
            <p:nvSpPr>
              <p:cNvPr id="4106" name="Rectangle 16"/>
              <p:cNvSpPr>
                <a:spLocks noChangeArrowheads="1"/>
              </p:cNvSpPr>
              <p:nvPr/>
            </p:nvSpPr>
            <p:spPr bwMode="auto">
              <a:xfrm>
                <a:off x="3737283" y="3115059"/>
                <a:ext cx="565548" cy="285887"/>
              </a:xfrm>
              <a:prstGeom prst="rect">
                <a:avLst/>
              </a:prstGeom>
              <a:solidFill>
                <a:schemeClr val="tx1"/>
              </a:solidFill>
              <a:ln w="9525">
                <a:solidFill>
                  <a:srgbClr val="FF0000"/>
                </a:solidFill>
                <a:miter lim="800000"/>
                <a:headEnd/>
                <a:tailEnd/>
              </a:ln>
            </p:spPr>
            <p:txBody>
              <a:bodyPr wrap="none" anchor="ctr"/>
              <a:lstStyle/>
              <a:p>
                <a:pPr algn="ctr" eaLnBrk="0" hangingPunct="0"/>
                <a:r>
                  <a:rPr lang="en-US" sz="1600" dirty="0">
                    <a:solidFill>
                      <a:schemeClr val="bg1"/>
                    </a:solidFill>
                    <a:latin typeface="Verdana" pitchFamily="34" charset="0"/>
                  </a:rPr>
                  <a:t>PP</a:t>
                </a:r>
              </a:p>
            </p:txBody>
          </p:sp>
          <p:grpSp>
            <p:nvGrpSpPr>
              <p:cNvPr id="9" name="Group 17"/>
              <p:cNvGrpSpPr>
                <a:grpSpLocks/>
              </p:cNvGrpSpPr>
              <p:nvPr/>
            </p:nvGrpSpPr>
            <p:grpSpPr bwMode="auto">
              <a:xfrm>
                <a:off x="4269564" y="3174464"/>
                <a:ext cx="231427" cy="168314"/>
                <a:chOff x="813" y="1664"/>
                <a:chExt cx="160" cy="136"/>
              </a:xfrm>
            </p:grpSpPr>
            <p:sp>
              <p:nvSpPr>
                <p:cNvPr id="4175" name="Line 18"/>
                <p:cNvSpPr>
                  <a:spLocks noChangeShapeType="1"/>
                </p:cNvSpPr>
                <p:nvPr/>
              </p:nvSpPr>
              <p:spPr bwMode="auto">
                <a:xfrm rot="5400000">
                  <a:off x="901" y="1592"/>
                  <a:ext cx="0" cy="144"/>
                </a:xfrm>
                <a:prstGeom prst="line">
                  <a:avLst/>
                </a:prstGeom>
                <a:noFill/>
                <a:ln w="12700">
                  <a:solidFill>
                    <a:schemeClr val="tx1"/>
                  </a:solidFill>
                  <a:round/>
                  <a:headEnd/>
                  <a:tailEnd type="triangle" w="med" len="med"/>
                </a:ln>
              </p:spPr>
              <p:txBody>
                <a:bodyPr wrap="none" anchor="ctr"/>
                <a:lstStyle/>
                <a:p>
                  <a:endParaRPr lang="en-US" sz="1600"/>
                </a:p>
              </p:txBody>
            </p:sp>
            <p:sp>
              <p:nvSpPr>
                <p:cNvPr id="4176" name="Line 19"/>
                <p:cNvSpPr>
                  <a:spLocks noChangeShapeType="1"/>
                </p:cNvSpPr>
                <p:nvPr/>
              </p:nvSpPr>
              <p:spPr bwMode="auto">
                <a:xfrm rot="5400000">
                  <a:off x="889" y="1724"/>
                  <a:ext cx="0" cy="152"/>
                </a:xfrm>
                <a:prstGeom prst="line">
                  <a:avLst/>
                </a:prstGeom>
                <a:noFill/>
                <a:ln w="12700">
                  <a:solidFill>
                    <a:schemeClr val="tx1"/>
                  </a:solidFill>
                  <a:round/>
                  <a:headEnd type="triangle" w="med" len="med"/>
                  <a:tailEnd/>
                </a:ln>
              </p:spPr>
              <p:txBody>
                <a:bodyPr wrap="none" anchor="ctr"/>
                <a:lstStyle/>
                <a:p>
                  <a:endParaRPr lang="en-US" sz="1600"/>
                </a:p>
              </p:txBody>
            </p:sp>
          </p:grpSp>
          <p:sp>
            <p:nvSpPr>
              <p:cNvPr id="4109" name="Text Box 52"/>
              <p:cNvSpPr txBox="1">
                <a:spLocks noChangeArrowheads="1"/>
              </p:cNvSpPr>
              <p:nvPr/>
            </p:nvSpPr>
            <p:spPr bwMode="auto">
              <a:xfrm>
                <a:off x="3418839" y="2731401"/>
                <a:ext cx="317229" cy="239941"/>
              </a:xfrm>
              <a:prstGeom prst="rect">
                <a:avLst/>
              </a:prstGeom>
              <a:noFill/>
              <a:ln w="25400">
                <a:noFill/>
                <a:miter lim="800000"/>
                <a:headEnd/>
                <a:tailEnd/>
              </a:ln>
            </p:spPr>
            <p:txBody>
              <a:bodyPr wrap="none">
                <a:spAutoFit/>
              </a:bodyPr>
              <a:lstStyle/>
              <a:p>
                <a:pPr algn="ctr" eaLnBrk="0" hangingPunct="0"/>
                <a:r>
                  <a:rPr lang="en-US" sz="1400">
                    <a:solidFill>
                      <a:srgbClr val="56127A"/>
                    </a:solidFill>
                    <a:latin typeface="Verdana" pitchFamily="34" charset="0"/>
                  </a:rPr>
                  <a:t>in</a:t>
                </a:r>
              </a:p>
            </p:txBody>
          </p:sp>
          <p:sp>
            <p:nvSpPr>
              <p:cNvPr id="4110" name="Text Box 53"/>
              <p:cNvSpPr txBox="1">
                <a:spLocks noChangeArrowheads="1"/>
              </p:cNvSpPr>
              <p:nvPr/>
            </p:nvSpPr>
            <p:spPr bwMode="auto">
              <a:xfrm>
                <a:off x="4344696" y="2731401"/>
                <a:ext cx="435534" cy="239941"/>
              </a:xfrm>
              <a:prstGeom prst="rect">
                <a:avLst/>
              </a:prstGeom>
              <a:noFill/>
              <a:ln w="25400">
                <a:noFill/>
                <a:miter lim="800000"/>
                <a:headEnd/>
                <a:tailEnd/>
              </a:ln>
            </p:spPr>
            <p:txBody>
              <a:bodyPr wrap="none">
                <a:spAutoFit/>
              </a:bodyPr>
              <a:lstStyle/>
              <a:p>
                <a:pPr algn="ctr" eaLnBrk="0" hangingPunct="0"/>
                <a:r>
                  <a:rPr lang="en-US" sz="1400">
                    <a:solidFill>
                      <a:srgbClr val="56127A"/>
                    </a:solidFill>
                    <a:latin typeface="Verdana" pitchFamily="34" charset="0"/>
                  </a:rPr>
                  <a:t>out</a:t>
                </a:r>
              </a:p>
            </p:txBody>
          </p:sp>
        </p:grpSp>
        <p:grpSp>
          <p:nvGrpSpPr>
            <p:cNvPr id="10" name="Group 89"/>
            <p:cNvGrpSpPr/>
            <p:nvPr/>
          </p:nvGrpSpPr>
          <p:grpSpPr>
            <a:xfrm>
              <a:off x="5376072" y="1283401"/>
              <a:ext cx="2612228" cy="1272105"/>
              <a:chOff x="5845175" y="1460500"/>
              <a:chExt cx="2867025" cy="1631752"/>
            </a:xfrm>
          </p:grpSpPr>
          <p:sp>
            <p:nvSpPr>
              <p:cNvPr id="4111" name="Rectangle 54"/>
              <p:cNvSpPr>
                <a:spLocks noChangeArrowheads="1"/>
              </p:cNvSpPr>
              <p:nvPr/>
            </p:nvSpPr>
            <p:spPr bwMode="auto">
              <a:xfrm flipH="1">
                <a:off x="7113588" y="2514600"/>
                <a:ext cx="633412" cy="430213"/>
              </a:xfrm>
              <a:prstGeom prst="rect">
                <a:avLst/>
              </a:prstGeom>
              <a:solidFill>
                <a:schemeClr val="tx1"/>
              </a:solidFill>
              <a:ln w="9525">
                <a:solidFill>
                  <a:srgbClr val="FF0000"/>
                </a:solidFill>
                <a:miter lim="800000"/>
                <a:headEnd/>
                <a:tailEnd/>
              </a:ln>
            </p:spPr>
            <p:txBody>
              <a:bodyPr wrap="none" anchor="ctr"/>
              <a:lstStyle/>
              <a:p>
                <a:pPr algn="ctr" eaLnBrk="0" hangingPunct="0"/>
                <a:r>
                  <a:rPr lang="en-US" sz="1600">
                    <a:solidFill>
                      <a:schemeClr val="bg1"/>
                    </a:solidFill>
                    <a:latin typeface="Verdana" pitchFamily="34" charset="0"/>
                  </a:rPr>
                  <a:t>PP</a:t>
                </a:r>
              </a:p>
            </p:txBody>
          </p:sp>
          <p:sp>
            <p:nvSpPr>
              <p:cNvPr id="4112" name="Rectangle 55"/>
              <p:cNvSpPr>
                <a:spLocks noChangeArrowheads="1"/>
              </p:cNvSpPr>
              <p:nvPr/>
            </p:nvSpPr>
            <p:spPr bwMode="auto">
              <a:xfrm flipH="1">
                <a:off x="7075488" y="1460500"/>
                <a:ext cx="735012" cy="509588"/>
              </a:xfrm>
              <a:prstGeom prst="rect">
                <a:avLst/>
              </a:prstGeom>
              <a:noFill/>
              <a:ln w="25400">
                <a:solidFill>
                  <a:schemeClr val="tx1"/>
                </a:solidFill>
                <a:miter lim="800000"/>
                <a:headEnd/>
                <a:tailEnd/>
              </a:ln>
            </p:spPr>
            <p:txBody>
              <a:bodyPr wrap="none" anchor="ctr"/>
              <a:lstStyle/>
              <a:p>
                <a:pPr algn="ctr" eaLnBrk="0" hangingPunct="0"/>
                <a:r>
                  <a:rPr lang="en-US" sz="1600">
                    <a:latin typeface="Verdana" pitchFamily="34" charset="0"/>
                  </a:rPr>
                  <a:t>P</a:t>
                </a:r>
              </a:p>
            </p:txBody>
          </p:sp>
          <p:sp>
            <p:nvSpPr>
              <p:cNvPr id="4113" name="Rectangle 56"/>
              <p:cNvSpPr>
                <a:spLocks noChangeArrowheads="1"/>
              </p:cNvSpPr>
              <p:nvPr/>
            </p:nvSpPr>
            <p:spPr bwMode="auto">
              <a:xfrm flipH="1">
                <a:off x="7062788" y="2286000"/>
                <a:ext cx="277812" cy="84138"/>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14" name="Rectangle 57"/>
              <p:cNvSpPr>
                <a:spLocks noChangeArrowheads="1"/>
              </p:cNvSpPr>
              <p:nvPr/>
            </p:nvSpPr>
            <p:spPr bwMode="auto">
              <a:xfrm flipH="1">
                <a:off x="7062788" y="2209800"/>
                <a:ext cx="277812" cy="84138"/>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15" name="Rectangle 58"/>
              <p:cNvSpPr>
                <a:spLocks noChangeArrowheads="1"/>
              </p:cNvSpPr>
              <p:nvPr/>
            </p:nvSpPr>
            <p:spPr bwMode="auto">
              <a:xfrm flipH="1">
                <a:off x="7062788" y="2133600"/>
                <a:ext cx="277812" cy="84138"/>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16" name="Rectangle 59"/>
              <p:cNvSpPr>
                <a:spLocks noChangeArrowheads="1"/>
              </p:cNvSpPr>
              <p:nvPr/>
            </p:nvSpPr>
            <p:spPr bwMode="auto">
              <a:xfrm flipH="1">
                <a:off x="7519988" y="2286000"/>
                <a:ext cx="277812" cy="84138"/>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17" name="Rectangle 60"/>
              <p:cNvSpPr>
                <a:spLocks noChangeArrowheads="1"/>
              </p:cNvSpPr>
              <p:nvPr/>
            </p:nvSpPr>
            <p:spPr bwMode="auto">
              <a:xfrm flipH="1">
                <a:off x="7519988" y="2209800"/>
                <a:ext cx="277812" cy="84138"/>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18" name="Rectangle 61"/>
              <p:cNvSpPr>
                <a:spLocks noChangeArrowheads="1"/>
              </p:cNvSpPr>
              <p:nvPr/>
            </p:nvSpPr>
            <p:spPr bwMode="auto">
              <a:xfrm flipH="1">
                <a:off x="7519988" y="2133600"/>
                <a:ext cx="277812" cy="84138"/>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19" name="Line 62"/>
              <p:cNvSpPr>
                <a:spLocks noChangeShapeType="1"/>
              </p:cNvSpPr>
              <p:nvPr/>
            </p:nvSpPr>
            <p:spPr bwMode="auto">
              <a:xfrm flipH="1">
                <a:off x="7645400" y="1981200"/>
                <a:ext cx="0" cy="152400"/>
              </a:xfrm>
              <a:prstGeom prst="line">
                <a:avLst/>
              </a:prstGeom>
              <a:noFill/>
              <a:ln w="12700">
                <a:solidFill>
                  <a:schemeClr val="tx1"/>
                </a:solidFill>
                <a:round/>
                <a:headEnd/>
                <a:tailEnd type="triangle" w="med" len="med"/>
              </a:ln>
            </p:spPr>
            <p:txBody>
              <a:bodyPr wrap="none" anchor="ctr"/>
              <a:lstStyle/>
              <a:p>
                <a:endParaRPr lang="en-US" sz="1600"/>
              </a:p>
            </p:txBody>
          </p:sp>
          <p:sp>
            <p:nvSpPr>
              <p:cNvPr id="4120" name="Line 63"/>
              <p:cNvSpPr>
                <a:spLocks noChangeShapeType="1"/>
              </p:cNvSpPr>
              <p:nvPr/>
            </p:nvSpPr>
            <p:spPr bwMode="auto">
              <a:xfrm flipH="1">
                <a:off x="7645400" y="2362200"/>
                <a:ext cx="0" cy="152400"/>
              </a:xfrm>
              <a:prstGeom prst="line">
                <a:avLst/>
              </a:prstGeom>
              <a:noFill/>
              <a:ln w="12700">
                <a:solidFill>
                  <a:schemeClr val="tx1"/>
                </a:solidFill>
                <a:round/>
                <a:headEnd/>
                <a:tailEnd type="triangle" w="med" len="med"/>
              </a:ln>
            </p:spPr>
            <p:txBody>
              <a:bodyPr wrap="none" anchor="ctr"/>
              <a:lstStyle/>
              <a:p>
                <a:endParaRPr lang="en-US" sz="1600"/>
              </a:p>
            </p:txBody>
          </p:sp>
          <p:sp>
            <p:nvSpPr>
              <p:cNvPr id="4121" name="Line 64"/>
              <p:cNvSpPr>
                <a:spLocks noChangeShapeType="1"/>
              </p:cNvSpPr>
              <p:nvPr/>
            </p:nvSpPr>
            <p:spPr bwMode="auto">
              <a:xfrm flipH="1">
                <a:off x="7221538" y="1981200"/>
                <a:ext cx="0" cy="152400"/>
              </a:xfrm>
              <a:prstGeom prst="line">
                <a:avLst/>
              </a:prstGeom>
              <a:noFill/>
              <a:ln w="12700">
                <a:solidFill>
                  <a:schemeClr val="tx1"/>
                </a:solidFill>
                <a:round/>
                <a:headEnd type="triangle" w="med" len="med"/>
                <a:tailEnd/>
              </a:ln>
            </p:spPr>
            <p:txBody>
              <a:bodyPr wrap="none" anchor="ctr"/>
              <a:lstStyle/>
              <a:p>
                <a:endParaRPr lang="en-US" sz="1600"/>
              </a:p>
            </p:txBody>
          </p:sp>
          <p:sp>
            <p:nvSpPr>
              <p:cNvPr id="4122" name="Line 65"/>
              <p:cNvSpPr>
                <a:spLocks noChangeShapeType="1"/>
              </p:cNvSpPr>
              <p:nvPr/>
            </p:nvSpPr>
            <p:spPr bwMode="auto">
              <a:xfrm flipH="1">
                <a:off x="7226300" y="2362200"/>
                <a:ext cx="0" cy="152400"/>
              </a:xfrm>
              <a:prstGeom prst="line">
                <a:avLst/>
              </a:prstGeom>
              <a:noFill/>
              <a:ln w="12700">
                <a:solidFill>
                  <a:schemeClr val="tx1"/>
                </a:solidFill>
                <a:round/>
                <a:headEnd type="triangle" w="med" len="med"/>
                <a:tailEnd/>
              </a:ln>
            </p:spPr>
            <p:txBody>
              <a:bodyPr wrap="none" anchor="ctr"/>
              <a:lstStyle/>
              <a:p>
                <a:endParaRPr lang="en-US" sz="1600"/>
              </a:p>
            </p:txBody>
          </p:sp>
          <p:grpSp>
            <p:nvGrpSpPr>
              <p:cNvPr id="11" name="Group 66"/>
              <p:cNvGrpSpPr>
                <a:grpSpLocks/>
              </p:cNvGrpSpPr>
              <p:nvPr/>
            </p:nvGrpSpPr>
            <p:grpSpPr bwMode="auto">
              <a:xfrm rot="16200000" flipH="1">
                <a:off x="6626225" y="2789238"/>
                <a:ext cx="277813" cy="236537"/>
                <a:chOff x="1296" y="2011"/>
                <a:chExt cx="175" cy="149"/>
              </a:xfrm>
            </p:grpSpPr>
            <p:sp>
              <p:nvSpPr>
                <p:cNvPr id="4141" name="Rectangle 67"/>
                <p:cNvSpPr>
                  <a:spLocks noChangeArrowheads="1"/>
                </p:cNvSpPr>
                <p:nvPr/>
              </p:nvSpPr>
              <p:spPr bwMode="auto">
                <a:xfrm>
                  <a:off x="1296" y="2107"/>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42" name="Rectangle 68"/>
                <p:cNvSpPr>
                  <a:spLocks noChangeArrowheads="1"/>
                </p:cNvSpPr>
                <p:nvPr/>
              </p:nvSpPr>
              <p:spPr bwMode="auto">
                <a:xfrm>
                  <a:off x="1296" y="2059"/>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43" name="Rectangle 69"/>
                <p:cNvSpPr>
                  <a:spLocks noChangeArrowheads="1"/>
                </p:cNvSpPr>
                <p:nvPr/>
              </p:nvSpPr>
              <p:spPr bwMode="auto">
                <a:xfrm>
                  <a:off x="1296" y="2011"/>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nvGrpSpPr>
              <p:cNvPr id="12" name="Group 70"/>
              <p:cNvGrpSpPr>
                <a:grpSpLocks/>
              </p:cNvGrpSpPr>
              <p:nvPr/>
            </p:nvGrpSpPr>
            <p:grpSpPr bwMode="auto">
              <a:xfrm rot="16200000" flipH="1">
                <a:off x="6626225" y="2459038"/>
                <a:ext cx="277813" cy="236537"/>
                <a:chOff x="1296" y="2011"/>
                <a:chExt cx="175" cy="149"/>
              </a:xfrm>
            </p:grpSpPr>
            <p:sp>
              <p:nvSpPr>
                <p:cNvPr id="4138" name="Rectangle 71"/>
                <p:cNvSpPr>
                  <a:spLocks noChangeArrowheads="1"/>
                </p:cNvSpPr>
                <p:nvPr/>
              </p:nvSpPr>
              <p:spPr bwMode="auto">
                <a:xfrm>
                  <a:off x="1296" y="2107"/>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39" name="Rectangle 72"/>
                <p:cNvSpPr>
                  <a:spLocks noChangeArrowheads="1"/>
                </p:cNvSpPr>
                <p:nvPr/>
              </p:nvSpPr>
              <p:spPr bwMode="auto">
                <a:xfrm>
                  <a:off x="1296" y="2059"/>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140" name="Rectangle 73"/>
                <p:cNvSpPr>
                  <a:spLocks noChangeArrowheads="1"/>
                </p:cNvSpPr>
                <p:nvPr/>
              </p:nvSpPr>
              <p:spPr bwMode="auto">
                <a:xfrm>
                  <a:off x="1296" y="2011"/>
                  <a:ext cx="175" cy="5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sp>
            <p:nvSpPr>
              <p:cNvPr id="4125" name="Line 74"/>
              <p:cNvSpPr>
                <a:spLocks noChangeShapeType="1"/>
              </p:cNvSpPr>
              <p:nvPr/>
            </p:nvSpPr>
            <p:spPr bwMode="auto">
              <a:xfrm>
                <a:off x="6896100" y="2895600"/>
                <a:ext cx="215900" cy="0"/>
              </a:xfrm>
              <a:prstGeom prst="line">
                <a:avLst/>
              </a:prstGeom>
              <a:noFill/>
              <a:ln w="12700">
                <a:solidFill>
                  <a:schemeClr val="tx1"/>
                </a:solidFill>
                <a:round/>
                <a:headEnd/>
                <a:tailEnd type="triangle" w="med" len="med"/>
              </a:ln>
            </p:spPr>
            <p:txBody>
              <a:bodyPr wrap="none" anchor="ctr"/>
              <a:lstStyle/>
              <a:p>
                <a:endParaRPr lang="en-US" sz="1600"/>
              </a:p>
            </p:txBody>
          </p:sp>
          <p:sp>
            <p:nvSpPr>
              <p:cNvPr id="4126" name="Line 75"/>
              <p:cNvSpPr>
                <a:spLocks noChangeShapeType="1"/>
              </p:cNvSpPr>
              <p:nvPr/>
            </p:nvSpPr>
            <p:spPr bwMode="auto">
              <a:xfrm>
                <a:off x="6883400" y="2590800"/>
                <a:ext cx="228600" cy="0"/>
              </a:xfrm>
              <a:prstGeom prst="line">
                <a:avLst/>
              </a:prstGeom>
              <a:noFill/>
              <a:ln w="12700">
                <a:solidFill>
                  <a:schemeClr val="tx1"/>
                </a:solidFill>
                <a:round/>
                <a:headEnd type="triangle" w="med" len="med"/>
                <a:tailEnd/>
              </a:ln>
            </p:spPr>
            <p:txBody>
              <a:bodyPr wrap="none" anchor="ctr"/>
              <a:lstStyle/>
              <a:p>
                <a:endParaRPr lang="en-US" sz="1600"/>
              </a:p>
            </p:txBody>
          </p:sp>
          <p:sp>
            <p:nvSpPr>
              <p:cNvPr id="4127" name="Line 76"/>
              <p:cNvSpPr>
                <a:spLocks noChangeShapeType="1"/>
              </p:cNvSpPr>
              <p:nvPr/>
            </p:nvSpPr>
            <p:spPr bwMode="auto">
              <a:xfrm flipH="1">
                <a:off x="5845175" y="2725738"/>
                <a:ext cx="749300" cy="0"/>
              </a:xfrm>
              <a:prstGeom prst="line">
                <a:avLst/>
              </a:prstGeom>
              <a:noFill/>
              <a:ln w="38100">
                <a:solidFill>
                  <a:schemeClr val="tx1"/>
                </a:solidFill>
                <a:round/>
                <a:headEnd type="triangle" w="med" len="med"/>
                <a:tailEnd type="triangle" w="med" len="med"/>
              </a:ln>
            </p:spPr>
            <p:txBody>
              <a:bodyPr wrap="none" anchor="ctr"/>
              <a:lstStyle/>
              <a:p>
                <a:endParaRPr lang="en-US" sz="1600"/>
              </a:p>
            </p:txBody>
          </p:sp>
          <p:sp>
            <p:nvSpPr>
              <p:cNvPr id="4128" name="Text Box 77"/>
              <p:cNvSpPr txBox="1">
                <a:spLocks noChangeArrowheads="1"/>
              </p:cNvSpPr>
              <p:nvPr/>
            </p:nvSpPr>
            <p:spPr bwMode="auto">
              <a:xfrm flipH="1">
                <a:off x="6040716" y="2325688"/>
                <a:ext cx="566181" cy="307777"/>
              </a:xfrm>
              <a:prstGeom prst="rect">
                <a:avLst/>
              </a:prstGeom>
              <a:noFill/>
              <a:ln w="25400">
                <a:noFill/>
                <a:miter lim="800000"/>
                <a:headEnd/>
                <a:tailEnd/>
              </a:ln>
            </p:spPr>
            <p:txBody>
              <a:bodyPr wrap="none">
                <a:spAutoFit/>
              </a:bodyPr>
              <a:lstStyle/>
              <a:p>
                <a:pPr algn="ctr" eaLnBrk="0" hangingPunct="0"/>
                <a:r>
                  <a:rPr lang="en-US" sz="1400" dirty="0">
                    <a:solidFill>
                      <a:srgbClr val="56127A"/>
                    </a:solidFill>
                    <a:latin typeface="Verdana" pitchFamily="34" charset="0"/>
                  </a:rPr>
                  <a:t>c2m</a:t>
                </a:r>
              </a:p>
            </p:txBody>
          </p:sp>
          <p:sp>
            <p:nvSpPr>
              <p:cNvPr id="4129" name="Text Box 78"/>
              <p:cNvSpPr txBox="1">
                <a:spLocks noChangeArrowheads="1"/>
              </p:cNvSpPr>
              <p:nvPr/>
            </p:nvSpPr>
            <p:spPr bwMode="auto">
              <a:xfrm flipH="1">
                <a:off x="6040716" y="2784475"/>
                <a:ext cx="566181" cy="307777"/>
              </a:xfrm>
              <a:prstGeom prst="rect">
                <a:avLst/>
              </a:prstGeom>
              <a:noFill/>
              <a:ln w="25400">
                <a:noFill/>
                <a:miter lim="800000"/>
                <a:headEnd/>
                <a:tailEnd/>
              </a:ln>
            </p:spPr>
            <p:txBody>
              <a:bodyPr wrap="none">
                <a:spAutoFit/>
              </a:bodyPr>
              <a:lstStyle/>
              <a:p>
                <a:pPr algn="ctr" eaLnBrk="0" hangingPunct="0"/>
                <a:r>
                  <a:rPr lang="en-US" sz="1400">
                    <a:solidFill>
                      <a:srgbClr val="56127A"/>
                    </a:solidFill>
                    <a:latin typeface="Verdana" pitchFamily="34" charset="0"/>
                  </a:rPr>
                  <a:t>m2c</a:t>
                </a:r>
              </a:p>
            </p:txBody>
          </p:sp>
          <p:sp>
            <p:nvSpPr>
              <p:cNvPr id="4130" name="Rectangle 79"/>
              <p:cNvSpPr>
                <a:spLocks noChangeArrowheads="1"/>
              </p:cNvSpPr>
              <p:nvPr/>
            </p:nvSpPr>
            <p:spPr bwMode="auto">
              <a:xfrm flipH="1">
                <a:off x="7977188" y="2489200"/>
                <a:ext cx="735012" cy="506413"/>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600">
                    <a:latin typeface="Verdana" pitchFamily="34" charset="0"/>
                  </a:rPr>
                  <a:t>L1</a:t>
                </a:r>
              </a:p>
            </p:txBody>
          </p:sp>
          <p:grpSp>
            <p:nvGrpSpPr>
              <p:cNvPr id="13" name="Group 80"/>
              <p:cNvGrpSpPr>
                <a:grpSpLocks/>
              </p:cNvGrpSpPr>
              <p:nvPr/>
            </p:nvGrpSpPr>
            <p:grpSpPr bwMode="auto">
              <a:xfrm flipH="1">
                <a:off x="7734300" y="2641600"/>
                <a:ext cx="254000" cy="215900"/>
                <a:chOff x="813" y="1664"/>
                <a:chExt cx="160" cy="136"/>
              </a:xfrm>
            </p:grpSpPr>
            <p:sp>
              <p:nvSpPr>
                <p:cNvPr id="4136" name="Line 81"/>
                <p:cNvSpPr>
                  <a:spLocks noChangeShapeType="1"/>
                </p:cNvSpPr>
                <p:nvPr/>
              </p:nvSpPr>
              <p:spPr bwMode="auto">
                <a:xfrm rot="5400000">
                  <a:off x="901" y="1592"/>
                  <a:ext cx="0" cy="144"/>
                </a:xfrm>
                <a:prstGeom prst="line">
                  <a:avLst/>
                </a:prstGeom>
                <a:noFill/>
                <a:ln w="12700">
                  <a:solidFill>
                    <a:schemeClr val="tx1"/>
                  </a:solidFill>
                  <a:round/>
                  <a:headEnd/>
                  <a:tailEnd type="triangle" w="med" len="med"/>
                </a:ln>
              </p:spPr>
              <p:txBody>
                <a:bodyPr wrap="none" anchor="ctr"/>
                <a:lstStyle/>
                <a:p>
                  <a:endParaRPr lang="en-US" sz="1600"/>
                </a:p>
              </p:txBody>
            </p:sp>
            <p:sp>
              <p:nvSpPr>
                <p:cNvPr id="4137" name="Line 82"/>
                <p:cNvSpPr>
                  <a:spLocks noChangeShapeType="1"/>
                </p:cNvSpPr>
                <p:nvPr/>
              </p:nvSpPr>
              <p:spPr bwMode="auto">
                <a:xfrm rot="5400000">
                  <a:off x="889" y="1724"/>
                  <a:ext cx="0" cy="152"/>
                </a:xfrm>
                <a:prstGeom prst="line">
                  <a:avLst/>
                </a:prstGeom>
                <a:noFill/>
                <a:ln w="12700">
                  <a:solidFill>
                    <a:schemeClr val="tx1"/>
                  </a:solidFill>
                  <a:round/>
                  <a:headEnd type="triangle" w="med" len="med"/>
                  <a:tailEnd/>
                </a:ln>
              </p:spPr>
              <p:txBody>
                <a:bodyPr wrap="none" anchor="ctr"/>
                <a:lstStyle/>
                <a:p>
                  <a:endParaRPr lang="en-US" sz="1600"/>
                </a:p>
              </p:txBody>
            </p:sp>
          </p:grpSp>
          <p:sp>
            <p:nvSpPr>
              <p:cNvPr id="4132" name="Text Box 83"/>
              <p:cNvSpPr txBox="1">
                <a:spLocks noChangeArrowheads="1"/>
              </p:cNvSpPr>
              <p:nvPr/>
            </p:nvSpPr>
            <p:spPr bwMode="auto">
              <a:xfrm flipH="1">
                <a:off x="7819417" y="2071688"/>
                <a:ext cx="585417" cy="307777"/>
              </a:xfrm>
              <a:prstGeom prst="rect">
                <a:avLst/>
              </a:prstGeom>
              <a:noFill/>
              <a:ln w="25400">
                <a:noFill/>
                <a:miter lim="800000"/>
                <a:headEnd/>
                <a:tailEnd/>
              </a:ln>
            </p:spPr>
            <p:txBody>
              <a:bodyPr wrap="none">
                <a:spAutoFit/>
              </a:bodyPr>
              <a:lstStyle/>
              <a:p>
                <a:pPr algn="ctr" eaLnBrk="0" hangingPunct="0"/>
                <a:r>
                  <a:rPr lang="en-US" sz="1400">
                    <a:solidFill>
                      <a:srgbClr val="56127A"/>
                    </a:solidFill>
                    <a:latin typeface="Verdana" pitchFamily="34" charset="0"/>
                  </a:rPr>
                  <a:t>p2m</a:t>
                </a:r>
              </a:p>
            </p:txBody>
          </p:sp>
          <p:sp>
            <p:nvSpPr>
              <p:cNvPr id="4133" name="Text Box 84"/>
              <p:cNvSpPr txBox="1">
                <a:spLocks noChangeArrowheads="1"/>
              </p:cNvSpPr>
              <p:nvPr/>
            </p:nvSpPr>
            <p:spPr bwMode="auto">
              <a:xfrm flipH="1">
                <a:off x="6447817" y="2071688"/>
                <a:ext cx="585417" cy="307777"/>
              </a:xfrm>
              <a:prstGeom prst="rect">
                <a:avLst/>
              </a:prstGeom>
              <a:noFill/>
              <a:ln w="25400">
                <a:noFill/>
                <a:miter lim="800000"/>
                <a:headEnd/>
                <a:tailEnd/>
              </a:ln>
            </p:spPr>
            <p:txBody>
              <a:bodyPr wrap="none">
                <a:spAutoFit/>
              </a:bodyPr>
              <a:lstStyle/>
              <a:p>
                <a:pPr algn="ctr" eaLnBrk="0" hangingPunct="0"/>
                <a:r>
                  <a:rPr lang="en-US" sz="1400">
                    <a:solidFill>
                      <a:srgbClr val="56127A"/>
                    </a:solidFill>
                    <a:latin typeface="Verdana" pitchFamily="34" charset="0"/>
                  </a:rPr>
                  <a:t>m2p</a:t>
                </a:r>
              </a:p>
            </p:txBody>
          </p:sp>
        </p:grpSp>
      </p:grpSp>
      <p:sp>
        <p:nvSpPr>
          <p:cNvPr id="4134" name="Rectangle 85"/>
          <p:cNvSpPr>
            <a:spLocks noGrp="1" noChangeArrowheads="1"/>
          </p:cNvSpPr>
          <p:nvPr>
            <p:ph type="body" idx="1"/>
          </p:nvPr>
        </p:nvSpPr>
        <p:spPr>
          <a:xfrm>
            <a:off x="922803" y="3492644"/>
            <a:ext cx="7631112" cy="2993216"/>
          </a:xfrm>
          <a:noFill/>
        </p:spPr>
        <p:txBody>
          <a:bodyPr/>
          <a:lstStyle/>
          <a:p>
            <a:pPr eaLnBrk="1" hangingPunct="1">
              <a:lnSpc>
                <a:spcPct val="90000"/>
              </a:lnSpc>
            </a:pPr>
            <a:r>
              <a:rPr lang="en-US" sz="2000" dirty="0"/>
              <a:t>Each cache has 2 pairs of queues </a:t>
            </a:r>
          </a:p>
          <a:p>
            <a:pPr lvl="1" eaLnBrk="1" hangingPunct="1">
              <a:lnSpc>
                <a:spcPct val="90000"/>
              </a:lnSpc>
            </a:pPr>
            <a:r>
              <a:rPr lang="en-US" sz="2000" dirty="0"/>
              <a:t>(c2m, m2c) to communicate with the memory</a:t>
            </a:r>
          </a:p>
          <a:p>
            <a:pPr lvl="1" eaLnBrk="1" hangingPunct="1">
              <a:lnSpc>
                <a:spcPct val="90000"/>
              </a:lnSpc>
            </a:pPr>
            <a:r>
              <a:rPr lang="en-US" sz="2000" dirty="0"/>
              <a:t>(p2m, m2p) to communicate with the processor</a:t>
            </a:r>
          </a:p>
          <a:p>
            <a:pPr eaLnBrk="1" hangingPunct="1">
              <a:lnSpc>
                <a:spcPct val="90000"/>
              </a:lnSpc>
            </a:pPr>
            <a:r>
              <a:rPr lang="en-US" sz="2000" dirty="0"/>
              <a:t>Message format:  &lt;</a:t>
            </a:r>
            <a:r>
              <a:rPr lang="en-US" sz="2000" dirty="0" err="1"/>
              <a:t>cmd</a:t>
            </a:r>
            <a:r>
              <a:rPr lang="en-US" sz="2000" dirty="0"/>
              <a:t>, </a:t>
            </a:r>
            <a:r>
              <a:rPr lang="en-US" sz="2000" dirty="0" err="1"/>
              <a:t>src</a:t>
            </a:r>
            <a:r>
              <a:rPr lang="en-US" sz="2000" dirty="0" err="1">
                <a:sym typeface="Symbol"/>
              </a:rPr>
              <a:t></a:t>
            </a:r>
            <a:r>
              <a:rPr lang="en-US" sz="2000" dirty="0" err="1"/>
              <a:t>dst</a:t>
            </a:r>
            <a:r>
              <a:rPr lang="en-US" sz="2000" dirty="0"/>
              <a:t>, a, s, data&gt;</a:t>
            </a:r>
          </a:p>
          <a:p>
            <a:pPr eaLnBrk="1" hangingPunct="1">
              <a:lnSpc>
                <a:spcPct val="90000"/>
              </a:lnSpc>
            </a:pPr>
            <a:endParaRPr lang="en-US" sz="2000" dirty="0"/>
          </a:p>
          <a:p>
            <a:pPr eaLnBrk="1" hangingPunct="1">
              <a:lnSpc>
                <a:spcPct val="90000"/>
              </a:lnSpc>
            </a:pPr>
            <a:r>
              <a:rPr lang="en-US" sz="2000" dirty="0"/>
              <a:t>FIFO message passing between each (</a:t>
            </a:r>
            <a:r>
              <a:rPr lang="en-US" sz="2000" dirty="0" err="1"/>
              <a:t>src</a:t>
            </a:r>
            <a:r>
              <a:rPr lang="en-US" sz="2000" dirty="0" err="1">
                <a:sym typeface="Symbol"/>
              </a:rPr>
              <a:t></a:t>
            </a:r>
            <a:r>
              <a:rPr lang="en-US" sz="2000" dirty="0" err="1"/>
              <a:t>dst</a:t>
            </a:r>
            <a:r>
              <a:rPr lang="en-US" sz="2000" dirty="0"/>
              <a:t>) pair except a </a:t>
            </a:r>
            <a:r>
              <a:rPr lang="en-US" sz="2000" i="1" dirty="0" err="1"/>
              <a:t>Req</a:t>
            </a:r>
            <a:r>
              <a:rPr lang="en-US" sz="2000" i="1" dirty="0"/>
              <a:t> cannot block a </a:t>
            </a:r>
            <a:r>
              <a:rPr lang="en-US" sz="2000" i="1" dirty="0" err="1"/>
              <a:t>Resp</a:t>
            </a:r>
            <a:endParaRPr lang="en-US" sz="2000" i="1" dirty="0"/>
          </a:p>
          <a:p>
            <a:pPr eaLnBrk="1" hangingPunct="1">
              <a:lnSpc>
                <a:spcPct val="90000"/>
              </a:lnSpc>
            </a:pPr>
            <a:r>
              <a:rPr lang="en-US" sz="2000" dirty="0"/>
              <a:t>Messages in one </a:t>
            </a:r>
            <a:r>
              <a:rPr lang="en-US" sz="2000" dirty="0" err="1"/>
              <a:t>src</a:t>
            </a:r>
            <a:r>
              <a:rPr lang="en-US" sz="2000" dirty="0" err="1">
                <a:sym typeface="Symbol"/>
              </a:rPr>
              <a:t></a:t>
            </a:r>
            <a:r>
              <a:rPr lang="en-US" sz="2000" dirty="0" err="1"/>
              <a:t>dst</a:t>
            </a:r>
            <a:r>
              <a:rPr lang="en-US" sz="2000" dirty="0"/>
              <a:t> path cannot block messages in another </a:t>
            </a:r>
            <a:r>
              <a:rPr lang="en-US" sz="2000" dirty="0" err="1"/>
              <a:t>src</a:t>
            </a:r>
            <a:r>
              <a:rPr lang="en-US" sz="2000" dirty="0" err="1">
                <a:sym typeface="Symbol"/>
              </a:rPr>
              <a:t></a:t>
            </a:r>
            <a:r>
              <a:rPr lang="en-US" sz="2000" dirty="0" err="1"/>
              <a:t>dst</a:t>
            </a:r>
            <a:r>
              <a:rPr lang="en-US" sz="2000" dirty="0"/>
              <a:t> path</a:t>
            </a:r>
          </a:p>
        </p:txBody>
      </p:sp>
      <p:grpSp>
        <p:nvGrpSpPr>
          <p:cNvPr id="22" name="Group 21"/>
          <p:cNvGrpSpPr/>
          <p:nvPr/>
        </p:nvGrpSpPr>
        <p:grpSpPr>
          <a:xfrm>
            <a:off x="3252933" y="4768965"/>
            <a:ext cx="4012232" cy="493390"/>
            <a:chOff x="3252933" y="5587706"/>
            <a:chExt cx="4012232" cy="493390"/>
          </a:xfrm>
        </p:grpSpPr>
        <p:sp>
          <p:nvSpPr>
            <p:cNvPr id="14" name="Rectangle 13"/>
            <p:cNvSpPr/>
            <p:nvPr/>
          </p:nvSpPr>
          <p:spPr>
            <a:xfrm>
              <a:off x="3252933" y="5711764"/>
              <a:ext cx="1403205" cy="369332"/>
            </a:xfrm>
            <a:prstGeom prst="rect">
              <a:avLst/>
            </a:prstGeom>
          </p:spPr>
          <p:txBody>
            <a:bodyPr wrap="none">
              <a:spAutoFit/>
            </a:bodyPr>
            <a:lstStyle/>
            <a:p>
              <a:pPr>
                <a:lnSpc>
                  <a:spcPct val="90000"/>
                </a:lnSpc>
              </a:pPr>
              <a:r>
                <a:rPr lang="en-US" dirty="0" err="1"/>
                <a:t>Req</a:t>
              </a:r>
              <a:r>
                <a:rPr lang="en-US" dirty="0"/>
                <a:t>/</a:t>
              </a:r>
              <a:r>
                <a:rPr lang="en-US" dirty="0" err="1"/>
                <a:t>Resp</a:t>
              </a:r>
              <a:endParaRPr lang="en-US" dirty="0"/>
            </a:p>
          </p:txBody>
        </p:sp>
        <p:sp>
          <p:nvSpPr>
            <p:cNvPr id="93" name="Rectangle 92"/>
            <p:cNvSpPr/>
            <p:nvPr/>
          </p:nvSpPr>
          <p:spPr>
            <a:xfrm>
              <a:off x="5255967" y="5711764"/>
              <a:ext cx="1186543" cy="369332"/>
            </a:xfrm>
            <a:prstGeom prst="rect">
              <a:avLst/>
            </a:prstGeom>
          </p:spPr>
          <p:txBody>
            <a:bodyPr wrap="none">
              <a:spAutoFit/>
            </a:bodyPr>
            <a:lstStyle/>
            <a:p>
              <a:pPr>
                <a:lnSpc>
                  <a:spcPct val="90000"/>
                </a:lnSpc>
              </a:pPr>
              <a:r>
                <a:rPr lang="en-US" dirty="0"/>
                <a:t>address</a:t>
              </a:r>
            </a:p>
          </p:txBody>
        </p:sp>
        <p:sp>
          <p:nvSpPr>
            <p:cNvPr id="94" name="Rectangle 93"/>
            <p:cNvSpPr/>
            <p:nvPr/>
          </p:nvSpPr>
          <p:spPr>
            <a:xfrm>
              <a:off x="6439298" y="5711764"/>
              <a:ext cx="825867" cy="369332"/>
            </a:xfrm>
            <a:prstGeom prst="rect">
              <a:avLst/>
            </a:prstGeom>
          </p:spPr>
          <p:txBody>
            <a:bodyPr wrap="none">
              <a:spAutoFit/>
            </a:bodyPr>
            <a:lstStyle/>
            <a:p>
              <a:pPr>
                <a:lnSpc>
                  <a:spcPct val="90000"/>
                </a:lnSpc>
              </a:pPr>
              <a:r>
                <a:rPr lang="en-US" dirty="0"/>
                <a:t>state</a:t>
              </a:r>
            </a:p>
          </p:txBody>
        </p:sp>
        <p:cxnSp>
          <p:nvCxnSpPr>
            <p:cNvPr id="18" name="Straight Connector 17"/>
            <p:cNvCxnSpPr/>
            <p:nvPr/>
          </p:nvCxnSpPr>
          <p:spPr bwMode="auto">
            <a:xfrm flipH="1">
              <a:off x="3848205" y="5616067"/>
              <a:ext cx="226146" cy="184666"/>
            </a:xfrm>
            <a:prstGeom prst="line">
              <a:avLst/>
            </a:prstGeom>
            <a:noFill/>
            <a:ln w="9525" cap="flat" cmpd="sng" algn="ctr">
              <a:solidFill>
                <a:srgbClr val="FF0000"/>
              </a:solidFill>
              <a:prstDash val="solid"/>
              <a:round/>
              <a:headEnd type="none" w="med" len="med"/>
              <a:tailEnd type="none" w="med" len="med"/>
            </a:ln>
            <a:effectLst/>
          </p:spPr>
        </p:cxnSp>
        <p:cxnSp>
          <p:nvCxnSpPr>
            <p:cNvPr id="97" name="Straight Connector 96"/>
            <p:cNvCxnSpPr/>
            <p:nvPr/>
          </p:nvCxnSpPr>
          <p:spPr bwMode="auto">
            <a:xfrm>
              <a:off x="6318599" y="5587706"/>
              <a:ext cx="226146" cy="184666"/>
            </a:xfrm>
            <a:prstGeom prst="line">
              <a:avLst/>
            </a:prstGeom>
            <a:noFill/>
            <a:ln w="9525" cap="flat" cmpd="sng" algn="ctr">
              <a:solidFill>
                <a:srgbClr val="FF0000"/>
              </a:solidFill>
              <a:prstDash val="solid"/>
              <a:round/>
              <a:headEnd type="none" w="med" len="med"/>
              <a:tailEnd type="none" w="med" len="med"/>
            </a:ln>
            <a:effectLst/>
          </p:spPr>
        </p:cxnSp>
        <p:cxnSp>
          <p:nvCxnSpPr>
            <p:cNvPr id="21" name="Straight Connector 20"/>
            <p:cNvCxnSpPr/>
            <p:nvPr/>
          </p:nvCxnSpPr>
          <p:spPr bwMode="auto">
            <a:xfrm flipH="1">
              <a:off x="5845175" y="5616067"/>
              <a:ext cx="4063" cy="184666"/>
            </a:xfrm>
            <a:prstGeom prst="line">
              <a:avLst/>
            </a:prstGeom>
            <a:noFill/>
            <a:ln w="9525" cap="flat" cmpd="sng" algn="ctr">
              <a:solidFill>
                <a:srgbClr val="FF0000"/>
              </a:solidFill>
              <a:prstDash val="solid"/>
              <a:round/>
              <a:headEnd type="none" w="med" len="med"/>
              <a:tailEnd type="none" w="med" len="med"/>
            </a:ln>
            <a:effectLst/>
          </p:spPr>
        </p:cxnSp>
      </p:grpSp>
      <p:sp>
        <p:nvSpPr>
          <p:cNvPr id="2" name="Date Placeholder 1">
            <a:extLst>
              <a:ext uri="{FF2B5EF4-FFF2-40B4-BE49-F238E27FC236}">
                <a16:creationId xmlns:a16="http://schemas.microsoft.com/office/drawing/2014/main" id="{25D56621-3519-CE58-54F5-D7D5C2D4A832}"/>
              </a:ext>
            </a:extLst>
          </p:cNvPr>
          <p:cNvSpPr>
            <a:spLocks noGrp="1"/>
          </p:cNvSpPr>
          <p:nvPr>
            <p:ph type="dt" sz="half" idx="10"/>
          </p:nvPr>
        </p:nvSpPr>
        <p:spPr/>
        <p:txBody>
          <a:bodyPr/>
          <a:lstStyle/>
          <a:p>
            <a:pPr>
              <a:defRPr/>
            </a:pPr>
            <a:r>
              <a:rPr lang="en-US"/>
              <a:t>March 21, 2024</a:t>
            </a:r>
            <a:endParaRPr lang="en-US" dirty="0"/>
          </a:p>
        </p:txBody>
      </p:sp>
      <p:sp>
        <p:nvSpPr>
          <p:cNvPr id="16" name="TextBox 15">
            <a:extLst>
              <a:ext uri="{FF2B5EF4-FFF2-40B4-BE49-F238E27FC236}">
                <a16:creationId xmlns:a16="http://schemas.microsoft.com/office/drawing/2014/main" id="{D1A21ED3-889D-50B0-D73D-0F3D79D8F4A6}"/>
              </a:ext>
            </a:extLst>
          </p:cNvPr>
          <p:cNvSpPr txBox="1"/>
          <p:nvPr/>
        </p:nvSpPr>
        <p:spPr>
          <a:xfrm>
            <a:off x="6333600" y="2857914"/>
            <a:ext cx="2810400" cy="369332"/>
          </a:xfrm>
          <a:prstGeom prst="rect">
            <a:avLst/>
          </a:prstGeom>
          <a:noFill/>
        </p:spPr>
        <p:txBody>
          <a:bodyPr wrap="square">
            <a:spAutoFit/>
          </a:bodyPr>
          <a:lstStyle/>
          <a:p>
            <a:pPr eaLnBrk="1" hangingPunct="1"/>
            <a:r>
              <a:rPr lang="en-US" sz="1800" i="1" dirty="0"/>
              <a:t>PP: Protocol Processor</a:t>
            </a:r>
          </a:p>
        </p:txBody>
      </p:sp>
      <p:sp>
        <p:nvSpPr>
          <p:cNvPr id="15" name="Slide Number Placeholder 14">
            <a:extLst>
              <a:ext uri="{FF2B5EF4-FFF2-40B4-BE49-F238E27FC236}">
                <a16:creationId xmlns:a16="http://schemas.microsoft.com/office/drawing/2014/main" id="{1FE1A6EC-6F3A-09E4-78F0-561B7E499B45}"/>
              </a:ext>
            </a:extLst>
          </p:cNvPr>
          <p:cNvSpPr>
            <a:spLocks noGrp="1"/>
          </p:cNvSpPr>
          <p:nvPr>
            <p:ph type="sldNum" sz="quarter" idx="11"/>
          </p:nvPr>
        </p:nvSpPr>
        <p:spPr/>
        <p:txBody>
          <a:bodyPr/>
          <a:lstStyle/>
          <a:p>
            <a:r>
              <a:rPr lang="en-US" dirty="0"/>
              <a:t>L13-</a:t>
            </a:r>
            <a:fld id="{53294580-05E8-4585-908E-66FCC5062CA7}" type="slidenum">
              <a:rPr lang="en-US" smtClean="0"/>
              <a:pPr>
                <a:defRPr/>
              </a:pPr>
              <a:t>12</a:t>
            </a:fld>
            <a:endParaRPr lang="en-US"/>
          </a:p>
        </p:txBody>
      </p:sp>
    </p:spTree>
    <p:extLst>
      <p:ext uri="{BB962C8B-B14F-4D97-AF65-F5344CB8AC3E}">
        <p14:creationId xmlns:p14="http://schemas.microsoft.com/office/powerpoint/2010/main" val="14428226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3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3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3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34"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650248" y="335422"/>
            <a:ext cx="7785100" cy="895949"/>
          </a:xfrm>
          <a:noFill/>
        </p:spPr>
        <p:txBody>
          <a:bodyPr lIns="90488" tIns="44450" rIns="90488" bIns="44450"/>
          <a:lstStyle/>
          <a:p>
            <a:pPr eaLnBrk="1" hangingPunct="1"/>
            <a:r>
              <a:rPr lang="en-US" sz="4000" dirty="0"/>
              <a:t>Coherence Messages</a:t>
            </a:r>
            <a:br>
              <a:rPr lang="en-US" sz="4000" dirty="0"/>
            </a:br>
            <a:r>
              <a:rPr lang="en-US" sz="2000" i="1" dirty="0"/>
              <a:t>an abstract view</a:t>
            </a:r>
            <a:endParaRPr lang="en-US" sz="3200" dirty="0"/>
          </a:p>
        </p:txBody>
      </p:sp>
      <p:sp>
        <p:nvSpPr>
          <p:cNvPr id="2" name="Date Placeholder 1">
            <a:extLst>
              <a:ext uri="{FF2B5EF4-FFF2-40B4-BE49-F238E27FC236}">
                <a16:creationId xmlns:a16="http://schemas.microsoft.com/office/drawing/2014/main" id="{25D56621-3519-CE58-54F5-D7D5C2D4A832}"/>
              </a:ext>
            </a:extLst>
          </p:cNvPr>
          <p:cNvSpPr>
            <a:spLocks noGrp="1"/>
          </p:cNvSpPr>
          <p:nvPr>
            <p:ph type="dt" sz="half" idx="10"/>
          </p:nvPr>
        </p:nvSpPr>
        <p:spPr/>
        <p:txBody>
          <a:bodyPr/>
          <a:lstStyle/>
          <a:p>
            <a:pPr>
              <a:defRPr/>
            </a:pPr>
            <a:r>
              <a:rPr lang="en-US"/>
              <a:t>March 21, 2024</a:t>
            </a:r>
            <a:endParaRPr lang="en-US" dirty="0"/>
          </a:p>
        </p:txBody>
      </p:sp>
      <p:cxnSp>
        <p:nvCxnSpPr>
          <p:cNvPr id="23" name="Straight Arrow Connector 22">
            <a:extLst>
              <a:ext uri="{FF2B5EF4-FFF2-40B4-BE49-F238E27FC236}">
                <a16:creationId xmlns:a16="http://schemas.microsoft.com/office/drawing/2014/main" id="{E82E0EF5-F691-02AC-24BF-059FCA799392}"/>
              </a:ext>
            </a:extLst>
          </p:cNvPr>
          <p:cNvCxnSpPr/>
          <p:nvPr/>
        </p:nvCxnSpPr>
        <p:spPr bwMode="auto">
          <a:xfrm>
            <a:off x="3798778" y="2072660"/>
            <a:ext cx="0" cy="394177"/>
          </a:xfrm>
          <a:prstGeom prst="straightConnector1">
            <a:avLst/>
          </a:prstGeom>
          <a:noFill/>
          <a:ln w="38100" cap="flat" cmpd="sng" algn="ctr">
            <a:solidFill>
              <a:srgbClr val="FF0000"/>
            </a:solidFill>
            <a:prstDash val="solid"/>
            <a:round/>
            <a:headEnd type="none" w="med" len="med"/>
            <a:tailEnd type="triangle"/>
          </a:ln>
          <a:effectLst/>
        </p:spPr>
      </p:cxnSp>
      <p:sp>
        <p:nvSpPr>
          <p:cNvPr id="30" name="TextBox 29">
            <a:extLst>
              <a:ext uri="{FF2B5EF4-FFF2-40B4-BE49-F238E27FC236}">
                <a16:creationId xmlns:a16="http://schemas.microsoft.com/office/drawing/2014/main" id="{6C30F5A0-8014-A462-F9C8-D259255FA607}"/>
              </a:ext>
            </a:extLst>
          </p:cNvPr>
          <p:cNvSpPr txBox="1"/>
          <p:nvPr/>
        </p:nvSpPr>
        <p:spPr>
          <a:xfrm>
            <a:off x="1108052" y="1814705"/>
            <a:ext cx="1592537" cy="338554"/>
          </a:xfrm>
          <a:prstGeom prst="rect">
            <a:avLst/>
          </a:prstGeom>
          <a:noFill/>
        </p:spPr>
        <p:txBody>
          <a:bodyPr wrap="square" rtlCol="0">
            <a:spAutoFit/>
          </a:bodyPr>
          <a:lstStyle/>
          <a:p>
            <a:pPr algn="ctr"/>
            <a:r>
              <a:rPr lang="en-US" sz="1600" dirty="0"/>
              <a:t>Upgrade Req</a:t>
            </a:r>
          </a:p>
        </p:txBody>
      </p:sp>
      <p:sp>
        <p:nvSpPr>
          <p:cNvPr id="38" name="Rectangle 46">
            <a:extLst>
              <a:ext uri="{FF2B5EF4-FFF2-40B4-BE49-F238E27FC236}">
                <a16:creationId xmlns:a16="http://schemas.microsoft.com/office/drawing/2014/main" id="{216FA67C-F2A7-8C1E-36B5-03FB67FBFC1A}"/>
              </a:ext>
            </a:extLst>
          </p:cNvPr>
          <p:cNvSpPr>
            <a:spLocks noChangeArrowheads="1"/>
          </p:cNvSpPr>
          <p:nvPr/>
        </p:nvSpPr>
        <p:spPr bwMode="auto">
          <a:xfrm>
            <a:off x="3796039" y="1382155"/>
            <a:ext cx="669691" cy="394797"/>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1600">
                <a:latin typeface="Verdana" pitchFamily="34" charset="0"/>
              </a:rPr>
              <a:t>L1</a:t>
            </a:r>
          </a:p>
        </p:txBody>
      </p:sp>
      <p:sp>
        <p:nvSpPr>
          <p:cNvPr id="40" name="Rectangle 3">
            <a:extLst>
              <a:ext uri="{FF2B5EF4-FFF2-40B4-BE49-F238E27FC236}">
                <a16:creationId xmlns:a16="http://schemas.microsoft.com/office/drawing/2014/main" id="{835808F0-C8C2-ABC1-2E43-E74D0DBFBB3F}"/>
              </a:ext>
            </a:extLst>
          </p:cNvPr>
          <p:cNvSpPr>
            <a:spLocks noChangeArrowheads="1"/>
          </p:cNvSpPr>
          <p:nvPr/>
        </p:nvSpPr>
        <p:spPr bwMode="auto">
          <a:xfrm>
            <a:off x="3593717" y="4152684"/>
            <a:ext cx="975063" cy="428212"/>
          </a:xfrm>
          <a:prstGeom prst="rect">
            <a:avLst/>
          </a:prstGeom>
          <a:solidFill>
            <a:schemeClr val="bg1"/>
          </a:solidFill>
          <a:ln w="25400">
            <a:solidFill>
              <a:schemeClr val="tx1"/>
            </a:solidFill>
            <a:miter lim="800000"/>
            <a:headEnd/>
            <a:tailEnd/>
          </a:ln>
        </p:spPr>
        <p:txBody>
          <a:bodyPr wrap="none" anchor="ctr"/>
          <a:lstStyle/>
          <a:p>
            <a:endParaRPr lang="en-US" sz="1600"/>
          </a:p>
        </p:txBody>
      </p:sp>
      <p:sp>
        <p:nvSpPr>
          <p:cNvPr id="41" name="Rectangle 4">
            <a:extLst>
              <a:ext uri="{FF2B5EF4-FFF2-40B4-BE49-F238E27FC236}">
                <a16:creationId xmlns:a16="http://schemas.microsoft.com/office/drawing/2014/main" id="{2674CC5B-15BB-98E1-7FB8-E2E08BBB9E7D}"/>
              </a:ext>
            </a:extLst>
          </p:cNvPr>
          <p:cNvSpPr>
            <a:spLocks noChangeArrowheads="1"/>
          </p:cNvSpPr>
          <p:nvPr/>
        </p:nvSpPr>
        <p:spPr bwMode="auto">
          <a:xfrm>
            <a:off x="3885893" y="4182387"/>
            <a:ext cx="336464" cy="335989"/>
          </a:xfrm>
          <a:prstGeom prst="rect">
            <a:avLst/>
          </a:prstGeom>
          <a:noFill/>
          <a:ln w="12700">
            <a:noFill/>
            <a:miter lim="800000"/>
            <a:headEnd/>
            <a:tailEnd/>
          </a:ln>
        </p:spPr>
        <p:txBody>
          <a:bodyPr wrap="square" lIns="90488" tIns="44450" rIns="90488" bIns="44450">
            <a:spAutoFit/>
          </a:bodyPr>
          <a:lstStyle/>
          <a:p>
            <a:pPr eaLnBrk="0" hangingPunct="0"/>
            <a:r>
              <a:rPr lang="en-US" sz="1600" dirty="0">
                <a:latin typeface="Verdana" pitchFamily="34" charset="0"/>
              </a:rPr>
              <a:t>M</a:t>
            </a:r>
          </a:p>
        </p:txBody>
      </p:sp>
      <p:grpSp>
        <p:nvGrpSpPr>
          <p:cNvPr id="45" name="Group 44">
            <a:extLst>
              <a:ext uri="{FF2B5EF4-FFF2-40B4-BE49-F238E27FC236}">
                <a16:creationId xmlns:a16="http://schemas.microsoft.com/office/drawing/2014/main" id="{ABD3F532-8F04-E4B5-52DC-544BB991E005}"/>
              </a:ext>
            </a:extLst>
          </p:cNvPr>
          <p:cNvGrpSpPr/>
          <p:nvPr/>
        </p:nvGrpSpPr>
        <p:grpSpPr>
          <a:xfrm>
            <a:off x="3796039" y="1852207"/>
            <a:ext cx="254569" cy="184403"/>
            <a:chOff x="2763901" y="2577149"/>
            <a:chExt cx="254569" cy="184403"/>
          </a:xfrm>
        </p:grpSpPr>
        <p:sp>
          <p:nvSpPr>
            <p:cNvPr id="42" name="Rectangle 7">
              <a:extLst>
                <a:ext uri="{FF2B5EF4-FFF2-40B4-BE49-F238E27FC236}">
                  <a16:creationId xmlns:a16="http://schemas.microsoft.com/office/drawing/2014/main" id="{6BD06D14-DF53-C656-43CC-9CC979F75203}"/>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3" name="Rectangle 8">
              <a:extLst>
                <a:ext uri="{FF2B5EF4-FFF2-40B4-BE49-F238E27FC236}">
                  <a16:creationId xmlns:a16="http://schemas.microsoft.com/office/drawing/2014/main" id="{1E4AB67F-427D-9A60-B39A-5C86D0FC0864}"/>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4" name="Rectangle 9">
              <a:extLst>
                <a:ext uri="{FF2B5EF4-FFF2-40B4-BE49-F238E27FC236}">
                  <a16:creationId xmlns:a16="http://schemas.microsoft.com/office/drawing/2014/main" id="{6CBAEAF8-5C0A-650F-35F1-A6C5C5DED1C8}"/>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sp>
        <p:nvSpPr>
          <p:cNvPr id="46" name="Text Box 53">
            <a:extLst>
              <a:ext uri="{FF2B5EF4-FFF2-40B4-BE49-F238E27FC236}">
                <a16:creationId xmlns:a16="http://schemas.microsoft.com/office/drawing/2014/main" id="{03272EBF-C2E3-D778-B163-4AE0D6C62594}"/>
              </a:ext>
            </a:extLst>
          </p:cNvPr>
          <p:cNvSpPr txBox="1">
            <a:spLocks noChangeArrowheads="1"/>
          </p:cNvSpPr>
          <p:nvPr/>
        </p:nvSpPr>
        <p:spPr bwMode="auto">
          <a:xfrm>
            <a:off x="3274747" y="1772673"/>
            <a:ext cx="566182" cy="307777"/>
          </a:xfrm>
          <a:prstGeom prst="rect">
            <a:avLst/>
          </a:prstGeom>
          <a:noFill/>
          <a:ln w="25400">
            <a:noFill/>
            <a:miter lim="800000"/>
            <a:headEnd/>
            <a:tailEnd/>
          </a:ln>
        </p:spPr>
        <p:txBody>
          <a:bodyPr wrap="none">
            <a:spAutoFit/>
          </a:bodyPr>
          <a:lstStyle/>
          <a:p>
            <a:pPr algn="ctr" eaLnBrk="0" hangingPunct="0"/>
            <a:r>
              <a:rPr lang="en-US" sz="1400" dirty="0">
                <a:solidFill>
                  <a:srgbClr val="56127A"/>
                </a:solidFill>
                <a:latin typeface="Verdana" pitchFamily="34" charset="0"/>
              </a:rPr>
              <a:t>c2m</a:t>
            </a:r>
          </a:p>
        </p:txBody>
      </p:sp>
      <p:grpSp>
        <p:nvGrpSpPr>
          <p:cNvPr id="47" name="Group 46">
            <a:extLst>
              <a:ext uri="{FF2B5EF4-FFF2-40B4-BE49-F238E27FC236}">
                <a16:creationId xmlns:a16="http://schemas.microsoft.com/office/drawing/2014/main" id="{5B6A2CA8-FB8F-00B4-6A5B-82BB6DFA7CC6}"/>
              </a:ext>
            </a:extLst>
          </p:cNvPr>
          <p:cNvGrpSpPr/>
          <p:nvPr/>
        </p:nvGrpSpPr>
        <p:grpSpPr>
          <a:xfrm>
            <a:off x="4211161" y="1870178"/>
            <a:ext cx="254569" cy="184403"/>
            <a:chOff x="2763901" y="2577149"/>
            <a:chExt cx="254569" cy="184403"/>
          </a:xfrm>
        </p:grpSpPr>
        <p:sp>
          <p:nvSpPr>
            <p:cNvPr id="48" name="Rectangle 7">
              <a:extLst>
                <a:ext uri="{FF2B5EF4-FFF2-40B4-BE49-F238E27FC236}">
                  <a16:creationId xmlns:a16="http://schemas.microsoft.com/office/drawing/2014/main" id="{3B75B5D0-E1DE-739B-9E84-B854F6E9E927}"/>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9" name="Rectangle 8">
              <a:extLst>
                <a:ext uri="{FF2B5EF4-FFF2-40B4-BE49-F238E27FC236}">
                  <a16:creationId xmlns:a16="http://schemas.microsoft.com/office/drawing/2014/main" id="{7F201C6D-F255-CBF5-2F5F-F777427270FB}"/>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50" name="Rectangle 9">
              <a:extLst>
                <a:ext uri="{FF2B5EF4-FFF2-40B4-BE49-F238E27FC236}">
                  <a16:creationId xmlns:a16="http://schemas.microsoft.com/office/drawing/2014/main" id="{8131A701-D5D6-E325-D439-A389DBEEC8A4}"/>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sp>
        <p:nvSpPr>
          <p:cNvPr id="51" name="Text Box 53">
            <a:extLst>
              <a:ext uri="{FF2B5EF4-FFF2-40B4-BE49-F238E27FC236}">
                <a16:creationId xmlns:a16="http://schemas.microsoft.com/office/drawing/2014/main" id="{04CD5387-6737-EEC6-F3F2-F3E552A3464F}"/>
              </a:ext>
            </a:extLst>
          </p:cNvPr>
          <p:cNvSpPr txBox="1">
            <a:spLocks noChangeArrowheads="1"/>
          </p:cNvSpPr>
          <p:nvPr/>
        </p:nvSpPr>
        <p:spPr bwMode="auto">
          <a:xfrm>
            <a:off x="4409310" y="1809728"/>
            <a:ext cx="566181" cy="307777"/>
          </a:xfrm>
          <a:prstGeom prst="rect">
            <a:avLst/>
          </a:prstGeom>
          <a:noFill/>
          <a:ln w="25400">
            <a:noFill/>
            <a:miter lim="800000"/>
            <a:headEnd/>
            <a:tailEnd/>
          </a:ln>
        </p:spPr>
        <p:txBody>
          <a:bodyPr wrap="none">
            <a:spAutoFit/>
          </a:bodyPr>
          <a:lstStyle/>
          <a:p>
            <a:pPr algn="ctr" eaLnBrk="0" hangingPunct="0"/>
            <a:r>
              <a:rPr lang="en-US" sz="1400" dirty="0">
                <a:solidFill>
                  <a:srgbClr val="56127A"/>
                </a:solidFill>
                <a:latin typeface="Verdana" pitchFamily="34" charset="0"/>
              </a:rPr>
              <a:t>m2c</a:t>
            </a:r>
          </a:p>
        </p:txBody>
      </p:sp>
      <p:cxnSp>
        <p:nvCxnSpPr>
          <p:cNvPr id="52" name="Straight Arrow Connector 51">
            <a:extLst>
              <a:ext uri="{FF2B5EF4-FFF2-40B4-BE49-F238E27FC236}">
                <a16:creationId xmlns:a16="http://schemas.microsoft.com/office/drawing/2014/main" id="{1AB3F7D3-6587-4000-4F3B-6576EDB0D8CF}"/>
              </a:ext>
            </a:extLst>
          </p:cNvPr>
          <p:cNvCxnSpPr/>
          <p:nvPr/>
        </p:nvCxnSpPr>
        <p:spPr bwMode="auto">
          <a:xfrm>
            <a:off x="3929773" y="2080450"/>
            <a:ext cx="0" cy="394177"/>
          </a:xfrm>
          <a:prstGeom prst="straightConnector1">
            <a:avLst/>
          </a:prstGeom>
          <a:noFill/>
          <a:ln w="38100" cap="flat" cmpd="sng" algn="ctr">
            <a:solidFill>
              <a:srgbClr val="0070C0"/>
            </a:solidFill>
            <a:prstDash val="solid"/>
            <a:round/>
            <a:headEnd type="none" w="med" len="med"/>
            <a:tailEnd type="triangle"/>
          </a:ln>
          <a:effectLst/>
        </p:spPr>
      </p:cxnSp>
      <p:cxnSp>
        <p:nvCxnSpPr>
          <p:cNvPr id="53" name="Straight Arrow Connector 52">
            <a:extLst>
              <a:ext uri="{FF2B5EF4-FFF2-40B4-BE49-F238E27FC236}">
                <a16:creationId xmlns:a16="http://schemas.microsoft.com/office/drawing/2014/main" id="{15ECAE31-9C5B-D493-515D-976B40A0A16D}"/>
              </a:ext>
            </a:extLst>
          </p:cNvPr>
          <p:cNvCxnSpPr>
            <a:cxnSpLocks/>
          </p:cNvCxnSpPr>
          <p:nvPr/>
        </p:nvCxnSpPr>
        <p:spPr bwMode="auto">
          <a:xfrm flipH="1" flipV="1">
            <a:off x="4274151" y="2099879"/>
            <a:ext cx="5319" cy="422176"/>
          </a:xfrm>
          <a:prstGeom prst="straightConnector1">
            <a:avLst/>
          </a:prstGeom>
          <a:noFill/>
          <a:ln w="38100" cap="flat" cmpd="sng" algn="ctr">
            <a:solidFill>
              <a:srgbClr val="00B050"/>
            </a:solidFill>
            <a:prstDash val="solid"/>
            <a:round/>
            <a:headEnd type="none" w="med" len="med"/>
            <a:tailEnd type="triangle"/>
          </a:ln>
          <a:effectLst/>
        </p:spPr>
      </p:cxnSp>
      <p:cxnSp>
        <p:nvCxnSpPr>
          <p:cNvPr id="56" name="Straight Arrow Connector 55">
            <a:extLst>
              <a:ext uri="{FF2B5EF4-FFF2-40B4-BE49-F238E27FC236}">
                <a16:creationId xmlns:a16="http://schemas.microsoft.com/office/drawing/2014/main" id="{C5A79D89-FDED-3A4C-FF39-F5522DBAA2DC}"/>
              </a:ext>
            </a:extLst>
          </p:cNvPr>
          <p:cNvCxnSpPr>
            <a:cxnSpLocks/>
          </p:cNvCxnSpPr>
          <p:nvPr/>
        </p:nvCxnSpPr>
        <p:spPr bwMode="auto">
          <a:xfrm flipH="1" flipV="1">
            <a:off x="4426046" y="2104230"/>
            <a:ext cx="5319" cy="422176"/>
          </a:xfrm>
          <a:prstGeom prst="straightConnector1">
            <a:avLst/>
          </a:prstGeom>
          <a:noFill/>
          <a:ln w="38100" cap="flat" cmpd="sng" algn="ctr">
            <a:solidFill>
              <a:srgbClr val="FFC000"/>
            </a:solidFill>
            <a:prstDash val="solid"/>
            <a:round/>
            <a:headEnd type="none" w="med" len="med"/>
            <a:tailEnd type="triangle"/>
          </a:ln>
          <a:effectLst/>
        </p:spPr>
      </p:cxnSp>
      <p:sp>
        <p:nvSpPr>
          <p:cNvPr id="66" name="AutoShape 5">
            <a:extLst>
              <a:ext uri="{FF2B5EF4-FFF2-40B4-BE49-F238E27FC236}">
                <a16:creationId xmlns:a16="http://schemas.microsoft.com/office/drawing/2014/main" id="{89822A2A-7AC2-89C6-4ED8-89A83E48AA74}"/>
              </a:ext>
            </a:extLst>
          </p:cNvPr>
          <p:cNvSpPr>
            <a:spLocks noChangeArrowheads="1"/>
          </p:cNvSpPr>
          <p:nvPr/>
        </p:nvSpPr>
        <p:spPr bwMode="auto">
          <a:xfrm>
            <a:off x="2943140" y="2516809"/>
            <a:ext cx="2522550" cy="811870"/>
          </a:xfrm>
          <a:prstGeom prst="star16">
            <a:avLst>
              <a:gd name="adj" fmla="val 37500"/>
            </a:avLst>
          </a:prstGeom>
          <a:solidFill>
            <a:srgbClr val="CFBDC8"/>
          </a:solidFill>
          <a:ln w="25400">
            <a:solidFill>
              <a:schemeClr val="tx1"/>
            </a:solidFill>
            <a:miter lim="800000"/>
            <a:headEnd/>
            <a:tailEnd/>
          </a:ln>
        </p:spPr>
        <p:txBody>
          <a:bodyPr wrap="none" lIns="90488" tIns="44450" rIns="90488" bIns="44450" anchor="ctr"/>
          <a:lstStyle/>
          <a:p>
            <a:pPr algn="ctr" eaLnBrk="0" hangingPunct="0">
              <a:lnSpc>
                <a:spcPct val="80000"/>
              </a:lnSpc>
            </a:pPr>
            <a:r>
              <a:rPr lang="en-US" sz="1600" dirty="0">
                <a:latin typeface="Verdana" pitchFamily="34" charset="0"/>
              </a:rPr>
              <a:t>interconnect</a:t>
            </a:r>
          </a:p>
        </p:txBody>
      </p:sp>
      <p:cxnSp>
        <p:nvCxnSpPr>
          <p:cNvPr id="67" name="Straight Arrow Connector 66">
            <a:extLst>
              <a:ext uri="{FF2B5EF4-FFF2-40B4-BE49-F238E27FC236}">
                <a16:creationId xmlns:a16="http://schemas.microsoft.com/office/drawing/2014/main" id="{4D7CFF04-5BF8-8755-9B56-AEBB4E7D57E5}"/>
              </a:ext>
            </a:extLst>
          </p:cNvPr>
          <p:cNvCxnSpPr/>
          <p:nvPr/>
        </p:nvCxnSpPr>
        <p:spPr bwMode="auto">
          <a:xfrm>
            <a:off x="3853564" y="3321293"/>
            <a:ext cx="0" cy="394177"/>
          </a:xfrm>
          <a:prstGeom prst="straightConnector1">
            <a:avLst/>
          </a:prstGeom>
          <a:noFill/>
          <a:ln w="38100" cap="flat" cmpd="sng" algn="ctr">
            <a:solidFill>
              <a:srgbClr val="FF0000"/>
            </a:solidFill>
            <a:prstDash val="solid"/>
            <a:round/>
            <a:headEnd type="none" w="med" len="med"/>
            <a:tailEnd type="triangle"/>
          </a:ln>
          <a:effectLst/>
        </p:spPr>
      </p:cxnSp>
      <p:cxnSp>
        <p:nvCxnSpPr>
          <p:cNvPr id="68" name="Straight Arrow Connector 67">
            <a:extLst>
              <a:ext uri="{FF2B5EF4-FFF2-40B4-BE49-F238E27FC236}">
                <a16:creationId xmlns:a16="http://schemas.microsoft.com/office/drawing/2014/main" id="{ED566E7C-395A-CD74-001E-2E70D60891E2}"/>
              </a:ext>
            </a:extLst>
          </p:cNvPr>
          <p:cNvCxnSpPr/>
          <p:nvPr/>
        </p:nvCxnSpPr>
        <p:spPr bwMode="auto">
          <a:xfrm>
            <a:off x="3984559" y="3329083"/>
            <a:ext cx="0" cy="394177"/>
          </a:xfrm>
          <a:prstGeom prst="straightConnector1">
            <a:avLst/>
          </a:prstGeom>
          <a:noFill/>
          <a:ln w="38100" cap="flat" cmpd="sng" algn="ctr">
            <a:solidFill>
              <a:srgbClr val="0070C0"/>
            </a:solidFill>
            <a:prstDash val="solid"/>
            <a:round/>
            <a:headEnd type="none" w="med" len="med"/>
            <a:tailEnd type="triangle"/>
          </a:ln>
          <a:effectLst/>
        </p:spPr>
      </p:cxnSp>
      <p:cxnSp>
        <p:nvCxnSpPr>
          <p:cNvPr id="69" name="Straight Arrow Connector 68">
            <a:extLst>
              <a:ext uri="{FF2B5EF4-FFF2-40B4-BE49-F238E27FC236}">
                <a16:creationId xmlns:a16="http://schemas.microsoft.com/office/drawing/2014/main" id="{5993A093-783B-5983-310B-6456758B11A3}"/>
              </a:ext>
            </a:extLst>
          </p:cNvPr>
          <p:cNvCxnSpPr>
            <a:cxnSpLocks/>
          </p:cNvCxnSpPr>
          <p:nvPr/>
        </p:nvCxnSpPr>
        <p:spPr bwMode="auto">
          <a:xfrm flipH="1" flipV="1">
            <a:off x="4328937" y="3348512"/>
            <a:ext cx="5319" cy="422176"/>
          </a:xfrm>
          <a:prstGeom prst="straightConnector1">
            <a:avLst/>
          </a:prstGeom>
          <a:noFill/>
          <a:ln w="38100" cap="flat" cmpd="sng" algn="ctr">
            <a:solidFill>
              <a:srgbClr val="00B050"/>
            </a:solidFill>
            <a:prstDash val="solid"/>
            <a:round/>
            <a:headEnd type="none" w="med" len="med"/>
            <a:tailEnd type="triangle"/>
          </a:ln>
          <a:effectLst/>
        </p:spPr>
      </p:cxnSp>
      <p:cxnSp>
        <p:nvCxnSpPr>
          <p:cNvPr id="70" name="Straight Arrow Connector 69">
            <a:extLst>
              <a:ext uri="{FF2B5EF4-FFF2-40B4-BE49-F238E27FC236}">
                <a16:creationId xmlns:a16="http://schemas.microsoft.com/office/drawing/2014/main" id="{72364FBF-B02E-C716-4DA5-21DAE0919F8D}"/>
              </a:ext>
            </a:extLst>
          </p:cNvPr>
          <p:cNvCxnSpPr>
            <a:cxnSpLocks/>
          </p:cNvCxnSpPr>
          <p:nvPr/>
        </p:nvCxnSpPr>
        <p:spPr bwMode="auto">
          <a:xfrm flipH="1" flipV="1">
            <a:off x="4480832" y="3352863"/>
            <a:ext cx="5319" cy="422176"/>
          </a:xfrm>
          <a:prstGeom prst="straightConnector1">
            <a:avLst/>
          </a:prstGeom>
          <a:noFill/>
          <a:ln w="38100" cap="flat" cmpd="sng" algn="ctr">
            <a:solidFill>
              <a:srgbClr val="FFC000"/>
            </a:solidFill>
            <a:prstDash val="solid"/>
            <a:round/>
            <a:headEnd type="none" w="med" len="med"/>
            <a:tailEnd type="triangle"/>
          </a:ln>
          <a:effectLst/>
        </p:spPr>
      </p:cxnSp>
      <p:grpSp>
        <p:nvGrpSpPr>
          <p:cNvPr id="71" name="Group 70">
            <a:extLst>
              <a:ext uri="{FF2B5EF4-FFF2-40B4-BE49-F238E27FC236}">
                <a16:creationId xmlns:a16="http://schemas.microsoft.com/office/drawing/2014/main" id="{803636ED-A25E-82FD-EF93-ECEA5F92E60A}"/>
              </a:ext>
            </a:extLst>
          </p:cNvPr>
          <p:cNvGrpSpPr/>
          <p:nvPr/>
        </p:nvGrpSpPr>
        <p:grpSpPr>
          <a:xfrm>
            <a:off x="3796039" y="3817518"/>
            <a:ext cx="254569" cy="184403"/>
            <a:chOff x="2763901" y="2577149"/>
            <a:chExt cx="254569" cy="184403"/>
          </a:xfrm>
        </p:grpSpPr>
        <p:sp>
          <p:nvSpPr>
            <p:cNvPr id="72" name="Rectangle 7">
              <a:extLst>
                <a:ext uri="{FF2B5EF4-FFF2-40B4-BE49-F238E27FC236}">
                  <a16:creationId xmlns:a16="http://schemas.microsoft.com/office/drawing/2014/main" id="{005C53D6-968B-DCEF-76E8-DE5BE5C31FEF}"/>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73" name="Rectangle 8">
              <a:extLst>
                <a:ext uri="{FF2B5EF4-FFF2-40B4-BE49-F238E27FC236}">
                  <a16:creationId xmlns:a16="http://schemas.microsoft.com/office/drawing/2014/main" id="{0268113A-E667-36FD-EB09-0B09341EF015}"/>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74" name="Rectangle 9">
              <a:extLst>
                <a:ext uri="{FF2B5EF4-FFF2-40B4-BE49-F238E27FC236}">
                  <a16:creationId xmlns:a16="http://schemas.microsoft.com/office/drawing/2014/main" id="{FB8207D3-5F20-D4FA-2A53-98CBA3E8B5B6}"/>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sp>
        <p:nvSpPr>
          <p:cNvPr id="75" name="Text Box 53">
            <a:extLst>
              <a:ext uri="{FF2B5EF4-FFF2-40B4-BE49-F238E27FC236}">
                <a16:creationId xmlns:a16="http://schemas.microsoft.com/office/drawing/2014/main" id="{3B720AC3-5195-79A8-74B5-E91341A01D50}"/>
              </a:ext>
            </a:extLst>
          </p:cNvPr>
          <p:cNvSpPr txBox="1">
            <a:spLocks noChangeArrowheads="1"/>
          </p:cNvSpPr>
          <p:nvPr/>
        </p:nvSpPr>
        <p:spPr bwMode="auto">
          <a:xfrm>
            <a:off x="3274747" y="3737984"/>
            <a:ext cx="566182" cy="307777"/>
          </a:xfrm>
          <a:prstGeom prst="rect">
            <a:avLst/>
          </a:prstGeom>
          <a:noFill/>
          <a:ln w="25400">
            <a:noFill/>
            <a:miter lim="800000"/>
            <a:headEnd/>
            <a:tailEnd/>
          </a:ln>
        </p:spPr>
        <p:txBody>
          <a:bodyPr wrap="none">
            <a:spAutoFit/>
          </a:bodyPr>
          <a:lstStyle/>
          <a:p>
            <a:pPr algn="ctr" eaLnBrk="0" hangingPunct="0"/>
            <a:r>
              <a:rPr lang="en-US" sz="1400" dirty="0">
                <a:solidFill>
                  <a:srgbClr val="56127A"/>
                </a:solidFill>
                <a:latin typeface="Verdana" pitchFamily="34" charset="0"/>
              </a:rPr>
              <a:t>c2m</a:t>
            </a:r>
          </a:p>
        </p:txBody>
      </p:sp>
      <p:grpSp>
        <p:nvGrpSpPr>
          <p:cNvPr id="76" name="Group 75">
            <a:extLst>
              <a:ext uri="{FF2B5EF4-FFF2-40B4-BE49-F238E27FC236}">
                <a16:creationId xmlns:a16="http://schemas.microsoft.com/office/drawing/2014/main" id="{EAD4C718-2EC8-09FE-6980-3D8D1DB2A7CA}"/>
              </a:ext>
            </a:extLst>
          </p:cNvPr>
          <p:cNvGrpSpPr/>
          <p:nvPr/>
        </p:nvGrpSpPr>
        <p:grpSpPr>
          <a:xfrm>
            <a:off x="4211161" y="3835489"/>
            <a:ext cx="254569" cy="184403"/>
            <a:chOff x="2763901" y="2577149"/>
            <a:chExt cx="254569" cy="184403"/>
          </a:xfrm>
        </p:grpSpPr>
        <p:sp>
          <p:nvSpPr>
            <p:cNvPr id="77" name="Rectangle 7">
              <a:extLst>
                <a:ext uri="{FF2B5EF4-FFF2-40B4-BE49-F238E27FC236}">
                  <a16:creationId xmlns:a16="http://schemas.microsoft.com/office/drawing/2014/main" id="{E8CE3DFF-F6D8-E685-7882-73407483A3D3}"/>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78" name="Rectangle 8">
              <a:extLst>
                <a:ext uri="{FF2B5EF4-FFF2-40B4-BE49-F238E27FC236}">
                  <a16:creationId xmlns:a16="http://schemas.microsoft.com/office/drawing/2014/main" id="{3CCBB4FF-8159-6202-296B-2F480C955FED}"/>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79" name="Rectangle 9">
              <a:extLst>
                <a:ext uri="{FF2B5EF4-FFF2-40B4-BE49-F238E27FC236}">
                  <a16:creationId xmlns:a16="http://schemas.microsoft.com/office/drawing/2014/main" id="{76AE3DDF-4F68-FF70-E325-923316249BE9}"/>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sp>
        <p:nvSpPr>
          <p:cNvPr id="80" name="Text Box 53">
            <a:extLst>
              <a:ext uri="{FF2B5EF4-FFF2-40B4-BE49-F238E27FC236}">
                <a16:creationId xmlns:a16="http://schemas.microsoft.com/office/drawing/2014/main" id="{13F65EAF-C111-B7B5-2A61-8E194E9BC146}"/>
              </a:ext>
            </a:extLst>
          </p:cNvPr>
          <p:cNvSpPr txBox="1">
            <a:spLocks noChangeArrowheads="1"/>
          </p:cNvSpPr>
          <p:nvPr/>
        </p:nvSpPr>
        <p:spPr bwMode="auto">
          <a:xfrm>
            <a:off x="4409310" y="3775039"/>
            <a:ext cx="566181" cy="307777"/>
          </a:xfrm>
          <a:prstGeom prst="rect">
            <a:avLst/>
          </a:prstGeom>
          <a:noFill/>
          <a:ln w="25400">
            <a:noFill/>
            <a:miter lim="800000"/>
            <a:headEnd/>
            <a:tailEnd/>
          </a:ln>
        </p:spPr>
        <p:txBody>
          <a:bodyPr wrap="none">
            <a:spAutoFit/>
          </a:bodyPr>
          <a:lstStyle/>
          <a:p>
            <a:pPr algn="ctr" eaLnBrk="0" hangingPunct="0"/>
            <a:r>
              <a:rPr lang="en-US" sz="1400" dirty="0">
                <a:solidFill>
                  <a:srgbClr val="56127A"/>
                </a:solidFill>
                <a:latin typeface="Verdana" pitchFamily="34" charset="0"/>
              </a:rPr>
              <a:t>m2c</a:t>
            </a:r>
          </a:p>
        </p:txBody>
      </p:sp>
      <p:cxnSp>
        <p:nvCxnSpPr>
          <p:cNvPr id="81" name="Straight Arrow Connector 80">
            <a:extLst>
              <a:ext uri="{FF2B5EF4-FFF2-40B4-BE49-F238E27FC236}">
                <a16:creationId xmlns:a16="http://schemas.microsoft.com/office/drawing/2014/main" id="{69F0E79D-5E52-8E88-00C8-1B205A50D2BF}"/>
              </a:ext>
            </a:extLst>
          </p:cNvPr>
          <p:cNvCxnSpPr>
            <a:cxnSpLocks/>
          </p:cNvCxnSpPr>
          <p:nvPr/>
        </p:nvCxnSpPr>
        <p:spPr bwMode="auto">
          <a:xfrm>
            <a:off x="779489" y="1996414"/>
            <a:ext cx="370863" cy="0"/>
          </a:xfrm>
          <a:prstGeom prst="straightConnector1">
            <a:avLst/>
          </a:prstGeom>
          <a:noFill/>
          <a:ln w="38100" cap="flat" cmpd="sng" algn="ctr">
            <a:solidFill>
              <a:srgbClr val="FF0000"/>
            </a:solidFill>
            <a:prstDash val="solid"/>
            <a:round/>
            <a:headEnd type="none" w="med" len="med"/>
            <a:tailEnd type="triangle"/>
          </a:ln>
          <a:effectLst/>
        </p:spPr>
      </p:cxnSp>
      <p:cxnSp>
        <p:nvCxnSpPr>
          <p:cNvPr id="85" name="Straight Arrow Connector 84">
            <a:extLst>
              <a:ext uri="{FF2B5EF4-FFF2-40B4-BE49-F238E27FC236}">
                <a16:creationId xmlns:a16="http://schemas.microsoft.com/office/drawing/2014/main" id="{F31C0CF1-D77D-B28B-BD33-B3331D05E30D}"/>
              </a:ext>
            </a:extLst>
          </p:cNvPr>
          <p:cNvCxnSpPr>
            <a:cxnSpLocks/>
          </p:cNvCxnSpPr>
          <p:nvPr/>
        </p:nvCxnSpPr>
        <p:spPr bwMode="auto">
          <a:xfrm>
            <a:off x="779489" y="2292528"/>
            <a:ext cx="370863" cy="0"/>
          </a:xfrm>
          <a:prstGeom prst="straightConnector1">
            <a:avLst/>
          </a:prstGeom>
          <a:noFill/>
          <a:ln w="38100" cap="flat" cmpd="sng" algn="ctr">
            <a:solidFill>
              <a:srgbClr val="0070C0"/>
            </a:solidFill>
            <a:prstDash val="solid"/>
            <a:round/>
            <a:headEnd type="none" w="med" len="med"/>
            <a:tailEnd type="triangle"/>
          </a:ln>
          <a:effectLst/>
        </p:spPr>
      </p:cxnSp>
      <p:sp>
        <p:nvSpPr>
          <p:cNvPr id="87" name="TextBox 86">
            <a:extLst>
              <a:ext uri="{FF2B5EF4-FFF2-40B4-BE49-F238E27FC236}">
                <a16:creationId xmlns:a16="http://schemas.microsoft.com/office/drawing/2014/main" id="{8621D2C6-1F5F-7993-3E44-91F0C4FDDEC2}"/>
              </a:ext>
            </a:extLst>
          </p:cNvPr>
          <p:cNvSpPr txBox="1"/>
          <p:nvPr/>
        </p:nvSpPr>
        <p:spPr>
          <a:xfrm>
            <a:off x="1154417" y="2138688"/>
            <a:ext cx="1699895" cy="338554"/>
          </a:xfrm>
          <a:prstGeom prst="rect">
            <a:avLst/>
          </a:prstGeom>
          <a:noFill/>
        </p:spPr>
        <p:txBody>
          <a:bodyPr wrap="square" rtlCol="0">
            <a:spAutoFit/>
          </a:bodyPr>
          <a:lstStyle/>
          <a:p>
            <a:r>
              <a:rPr lang="en-US" sz="1600" dirty="0" err="1"/>
              <a:t>Dngrade</a:t>
            </a:r>
            <a:r>
              <a:rPr lang="en-US" sz="1600" dirty="0"/>
              <a:t> Resp</a:t>
            </a:r>
          </a:p>
        </p:txBody>
      </p:sp>
      <p:sp>
        <p:nvSpPr>
          <p:cNvPr id="88" name="TextBox 87">
            <a:extLst>
              <a:ext uri="{FF2B5EF4-FFF2-40B4-BE49-F238E27FC236}">
                <a16:creationId xmlns:a16="http://schemas.microsoft.com/office/drawing/2014/main" id="{2FF654F5-5B91-8BBE-8C7C-F594A0D27E92}"/>
              </a:ext>
            </a:extLst>
          </p:cNvPr>
          <p:cNvSpPr txBox="1"/>
          <p:nvPr/>
        </p:nvSpPr>
        <p:spPr>
          <a:xfrm>
            <a:off x="1108731" y="2626305"/>
            <a:ext cx="1745581" cy="338554"/>
          </a:xfrm>
          <a:prstGeom prst="rect">
            <a:avLst/>
          </a:prstGeom>
          <a:noFill/>
        </p:spPr>
        <p:txBody>
          <a:bodyPr wrap="square" rtlCol="0">
            <a:spAutoFit/>
          </a:bodyPr>
          <a:lstStyle/>
          <a:p>
            <a:pPr algn="ctr"/>
            <a:r>
              <a:rPr lang="en-US" sz="1600" dirty="0"/>
              <a:t>Upgrade Resp</a:t>
            </a:r>
          </a:p>
        </p:txBody>
      </p:sp>
      <p:cxnSp>
        <p:nvCxnSpPr>
          <p:cNvPr id="89" name="Straight Arrow Connector 88">
            <a:extLst>
              <a:ext uri="{FF2B5EF4-FFF2-40B4-BE49-F238E27FC236}">
                <a16:creationId xmlns:a16="http://schemas.microsoft.com/office/drawing/2014/main" id="{05089880-9C8D-1E2E-907F-5A4DE31C5226}"/>
              </a:ext>
            </a:extLst>
          </p:cNvPr>
          <p:cNvCxnSpPr>
            <a:cxnSpLocks/>
          </p:cNvCxnSpPr>
          <p:nvPr/>
        </p:nvCxnSpPr>
        <p:spPr bwMode="auto">
          <a:xfrm>
            <a:off x="780168" y="2808014"/>
            <a:ext cx="370863" cy="0"/>
          </a:xfrm>
          <a:prstGeom prst="straightConnector1">
            <a:avLst/>
          </a:prstGeom>
          <a:noFill/>
          <a:ln w="38100" cap="flat" cmpd="sng" algn="ctr">
            <a:solidFill>
              <a:srgbClr val="00B050"/>
            </a:solidFill>
            <a:prstDash val="solid"/>
            <a:round/>
            <a:headEnd type="none" w="med" len="med"/>
            <a:tailEnd type="triangle"/>
          </a:ln>
          <a:effectLst/>
        </p:spPr>
      </p:cxnSp>
      <p:cxnSp>
        <p:nvCxnSpPr>
          <p:cNvPr id="90" name="Straight Arrow Connector 89">
            <a:extLst>
              <a:ext uri="{FF2B5EF4-FFF2-40B4-BE49-F238E27FC236}">
                <a16:creationId xmlns:a16="http://schemas.microsoft.com/office/drawing/2014/main" id="{FE229251-2913-ED02-2AC8-B0DE3D320818}"/>
              </a:ext>
            </a:extLst>
          </p:cNvPr>
          <p:cNvCxnSpPr>
            <a:cxnSpLocks/>
          </p:cNvCxnSpPr>
          <p:nvPr/>
        </p:nvCxnSpPr>
        <p:spPr bwMode="auto">
          <a:xfrm>
            <a:off x="780168" y="3104128"/>
            <a:ext cx="370863" cy="0"/>
          </a:xfrm>
          <a:prstGeom prst="straightConnector1">
            <a:avLst/>
          </a:prstGeom>
          <a:noFill/>
          <a:ln w="38100" cap="flat" cmpd="sng" algn="ctr">
            <a:solidFill>
              <a:srgbClr val="FFC000"/>
            </a:solidFill>
            <a:prstDash val="solid"/>
            <a:round/>
            <a:headEnd type="none" w="med" len="med"/>
            <a:tailEnd type="triangle"/>
          </a:ln>
          <a:effectLst/>
        </p:spPr>
      </p:cxnSp>
      <p:sp>
        <p:nvSpPr>
          <p:cNvPr id="91" name="TextBox 90">
            <a:extLst>
              <a:ext uri="{FF2B5EF4-FFF2-40B4-BE49-F238E27FC236}">
                <a16:creationId xmlns:a16="http://schemas.microsoft.com/office/drawing/2014/main" id="{AC48BC5D-60AF-3962-D5C8-96261B61A193}"/>
              </a:ext>
            </a:extLst>
          </p:cNvPr>
          <p:cNvSpPr txBox="1"/>
          <p:nvPr/>
        </p:nvSpPr>
        <p:spPr>
          <a:xfrm>
            <a:off x="1155096" y="2950288"/>
            <a:ext cx="1699895" cy="338554"/>
          </a:xfrm>
          <a:prstGeom prst="rect">
            <a:avLst/>
          </a:prstGeom>
          <a:noFill/>
        </p:spPr>
        <p:txBody>
          <a:bodyPr wrap="square" rtlCol="0">
            <a:spAutoFit/>
          </a:bodyPr>
          <a:lstStyle/>
          <a:p>
            <a:r>
              <a:rPr lang="en-US" sz="1600" dirty="0" err="1"/>
              <a:t>Dngrade</a:t>
            </a:r>
            <a:r>
              <a:rPr lang="en-US" sz="1600" dirty="0"/>
              <a:t> Req</a:t>
            </a:r>
          </a:p>
        </p:txBody>
      </p:sp>
      <p:sp>
        <p:nvSpPr>
          <p:cNvPr id="3" name="Slide Number Placeholder 2">
            <a:extLst>
              <a:ext uri="{FF2B5EF4-FFF2-40B4-BE49-F238E27FC236}">
                <a16:creationId xmlns:a16="http://schemas.microsoft.com/office/drawing/2014/main" id="{FECC4B95-6CF2-358A-48E7-CA480B5812BE}"/>
              </a:ext>
            </a:extLst>
          </p:cNvPr>
          <p:cNvSpPr>
            <a:spLocks noGrp="1"/>
          </p:cNvSpPr>
          <p:nvPr>
            <p:ph type="sldNum" sz="quarter" idx="11"/>
          </p:nvPr>
        </p:nvSpPr>
        <p:spPr/>
        <p:txBody>
          <a:bodyPr/>
          <a:lstStyle/>
          <a:p>
            <a:r>
              <a:rPr lang="en-US" dirty="0"/>
              <a:t>L13-</a:t>
            </a:r>
            <a:fld id="{53294580-05E8-4585-908E-66FCC5062CA7}" type="slidenum">
              <a:rPr lang="en-US" smtClean="0"/>
              <a:pPr>
                <a:defRPr/>
              </a:pPr>
              <a:t>13</a:t>
            </a:fld>
            <a:endParaRPr lang="en-US"/>
          </a:p>
        </p:txBody>
      </p:sp>
    </p:spTree>
    <p:extLst>
      <p:ext uri="{BB962C8B-B14F-4D97-AF65-F5344CB8AC3E}">
        <p14:creationId xmlns:p14="http://schemas.microsoft.com/office/powerpoint/2010/main" val="1215016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8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87" grpId="0"/>
      <p:bldP spid="88" grpId="0"/>
      <p:bldP spid="9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650248" y="335422"/>
            <a:ext cx="7785100" cy="895949"/>
          </a:xfrm>
          <a:noFill/>
        </p:spPr>
        <p:txBody>
          <a:bodyPr lIns="90488" tIns="44450" rIns="90488" bIns="44450"/>
          <a:lstStyle/>
          <a:p>
            <a:pPr eaLnBrk="1" hangingPunct="1"/>
            <a:r>
              <a:rPr lang="en-US" sz="4000" dirty="0"/>
              <a:t>Network Requirements</a:t>
            </a:r>
            <a:endParaRPr lang="en-US" sz="3200" dirty="0"/>
          </a:p>
        </p:txBody>
      </p:sp>
      <p:sp>
        <p:nvSpPr>
          <p:cNvPr id="2" name="Date Placeholder 1">
            <a:extLst>
              <a:ext uri="{FF2B5EF4-FFF2-40B4-BE49-F238E27FC236}">
                <a16:creationId xmlns:a16="http://schemas.microsoft.com/office/drawing/2014/main" id="{25D56621-3519-CE58-54F5-D7D5C2D4A832}"/>
              </a:ext>
            </a:extLst>
          </p:cNvPr>
          <p:cNvSpPr>
            <a:spLocks noGrp="1"/>
          </p:cNvSpPr>
          <p:nvPr>
            <p:ph type="dt" sz="half" idx="10"/>
          </p:nvPr>
        </p:nvSpPr>
        <p:spPr/>
        <p:txBody>
          <a:bodyPr/>
          <a:lstStyle/>
          <a:p>
            <a:pPr>
              <a:defRPr/>
            </a:pPr>
            <a:r>
              <a:rPr lang="en-US"/>
              <a:t>March 21, 2024</a:t>
            </a:r>
            <a:endParaRPr lang="en-US" dirty="0"/>
          </a:p>
        </p:txBody>
      </p:sp>
      <p:cxnSp>
        <p:nvCxnSpPr>
          <p:cNvPr id="23" name="Straight Arrow Connector 22">
            <a:extLst>
              <a:ext uri="{FF2B5EF4-FFF2-40B4-BE49-F238E27FC236}">
                <a16:creationId xmlns:a16="http://schemas.microsoft.com/office/drawing/2014/main" id="{E82E0EF5-F691-02AC-24BF-059FCA799392}"/>
              </a:ext>
            </a:extLst>
          </p:cNvPr>
          <p:cNvCxnSpPr/>
          <p:nvPr/>
        </p:nvCxnSpPr>
        <p:spPr bwMode="auto">
          <a:xfrm>
            <a:off x="3798778" y="2072660"/>
            <a:ext cx="0" cy="394177"/>
          </a:xfrm>
          <a:prstGeom prst="straightConnector1">
            <a:avLst/>
          </a:prstGeom>
          <a:noFill/>
          <a:ln w="38100" cap="flat" cmpd="sng" algn="ctr">
            <a:solidFill>
              <a:srgbClr val="FF0000"/>
            </a:solidFill>
            <a:prstDash val="solid"/>
            <a:round/>
            <a:headEnd type="none" w="med" len="med"/>
            <a:tailEnd type="triangle"/>
          </a:ln>
          <a:effectLst/>
        </p:spPr>
      </p:cxnSp>
      <p:sp>
        <p:nvSpPr>
          <p:cNvPr id="30" name="TextBox 29">
            <a:extLst>
              <a:ext uri="{FF2B5EF4-FFF2-40B4-BE49-F238E27FC236}">
                <a16:creationId xmlns:a16="http://schemas.microsoft.com/office/drawing/2014/main" id="{6C30F5A0-8014-A462-F9C8-D259255FA607}"/>
              </a:ext>
            </a:extLst>
          </p:cNvPr>
          <p:cNvSpPr txBox="1"/>
          <p:nvPr/>
        </p:nvSpPr>
        <p:spPr>
          <a:xfrm>
            <a:off x="1108052" y="1814705"/>
            <a:ext cx="1592537" cy="338554"/>
          </a:xfrm>
          <a:prstGeom prst="rect">
            <a:avLst/>
          </a:prstGeom>
          <a:noFill/>
        </p:spPr>
        <p:txBody>
          <a:bodyPr wrap="square" rtlCol="0">
            <a:spAutoFit/>
          </a:bodyPr>
          <a:lstStyle/>
          <a:p>
            <a:pPr algn="ctr"/>
            <a:r>
              <a:rPr lang="en-US" sz="1600" dirty="0"/>
              <a:t>Upgrade Req</a:t>
            </a:r>
          </a:p>
        </p:txBody>
      </p:sp>
      <p:grpSp>
        <p:nvGrpSpPr>
          <p:cNvPr id="45" name="Group 44">
            <a:extLst>
              <a:ext uri="{FF2B5EF4-FFF2-40B4-BE49-F238E27FC236}">
                <a16:creationId xmlns:a16="http://schemas.microsoft.com/office/drawing/2014/main" id="{ABD3F532-8F04-E4B5-52DC-544BB991E005}"/>
              </a:ext>
            </a:extLst>
          </p:cNvPr>
          <p:cNvGrpSpPr/>
          <p:nvPr/>
        </p:nvGrpSpPr>
        <p:grpSpPr>
          <a:xfrm>
            <a:off x="3796039" y="1852207"/>
            <a:ext cx="254569" cy="184403"/>
            <a:chOff x="2763901" y="2577149"/>
            <a:chExt cx="254569" cy="184403"/>
          </a:xfrm>
        </p:grpSpPr>
        <p:sp>
          <p:nvSpPr>
            <p:cNvPr id="42" name="Rectangle 7">
              <a:extLst>
                <a:ext uri="{FF2B5EF4-FFF2-40B4-BE49-F238E27FC236}">
                  <a16:creationId xmlns:a16="http://schemas.microsoft.com/office/drawing/2014/main" id="{6BD06D14-DF53-C656-43CC-9CC979F75203}"/>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3" name="Rectangle 8">
              <a:extLst>
                <a:ext uri="{FF2B5EF4-FFF2-40B4-BE49-F238E27FC236}">
                  <a16:creationId xmlns:a16="http://schemas.microsoft.com/office/drawing/2014/main" id="{1E4AB67F-427D-9A60-B39A-5C86D0FC0864}"/>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4" name="Rectangle 9">
              <a:extLst>
                <a:ext uri="{FF2B5EF4-FFF2-40B4-BE49-F238E27FC236}">
                  <a16:creationId xmlns:a16="http://schemas.microsoft.com/office/drawing/2014/main" id="{6CBAEAF8-5C0A-650F-35F1-A6C5C5DED1C8}"/>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sp>
        <p:nvSpPr>
          <p:cNvPr id="46" name="Text Box 53">
            <a:extLst>
              <a:ext uri="{FF2B5EF4-FFF2-40B4-BE49-F238E27FC236}">
                <a16:creationId xmlns:a16="http://schemas.microsoft.com/office/drawing/2014/main" id="{03272EBF-C2E3-D778-B163-4AE0D6C62594}"/>
              </a:ext>
            </a:extLst>
          </p:cNvPr>
          <p:cNvSpPr txBox="1">
            <a:spLocks noChangeArrowheads="1"/>
          </p:cNvSpPr>
          <p:nvPr/>
        </p:nvSpPr>
        <p:spPr bwMode="auto">
          <a:xfrm>
            <a:off x="3274747" y="1772673"/>
            <a:ext cx="566182" cy="307777"/>
          </a:xfrm>
          <a:prstGeom prst="rect">
            <a:avLst/>
          </a:prstGeom>
          <a:noFill/>
          <a:ln w="25400">
            <a:noFill/>
            <a:miter lim="800000"/>
            <a:headEnd/>
            <a:tailEnd/>
          </a:ln>
        </p:spPr>
        <p:txBody>
          <a:bodyPr wrap="none">
            <a:spAutoFit/>
          </a:bodyPr>
          <a:lstStyle/>
          <a:p>
            <a:pPr algn="ctr" eaLnBrk="0" hangingPunct="0"/>
            <a:r>
              <a:rPr lang="en-US" sz="1400" dirty="0">
                <a:solidFill>
                  <a:srgbClr val="56127A"/>
                </a:solidFill>
                <a:latin typeface="Verdana" pitchFamily="34" charset="0"/>
              </a:rPr>
              <a:t>c2m</a:t>
            </a:r>
          </a:p>
        </p:txBody>
      </p:sp>
      <p:grpSp>
        <p:nvGrpSpPr>
          <p:cNvPr id="47" name="Group 46">
            <a:extLst>
              <a:ext uri="{FF2B5EF4-FFF2-40B4-BE49-F238E27FC236}">
                <a16:creationId xmlns:a16="http://schemas.microsoft.com/office/drawing/2014/main" id="{5B6A2CA8-FB8F-00B4-6A5B-82BB6DFA7CC6}"/>
              </a:ext>
            </a:extLst>
          </p:cNvPr>
          <p:cNvGrpSpPr/>
          <p:nvPr/>
        </p:nvGrpSpPr>
        <p:grpSpPr>
          <a:xfrm>
            <a:off x="4211161" y="1870178"/>
            <a:ext cx="254569" cy="184403"/>
            <a:chOff x="2763901" y="2577149"/>
            <a:chExt cx="254569" cy="184403"/>
          </a:xfrm>
        </p:grpSpPr>
        <p:sp>
          <p:nvSpPr>
            <p:cNvPr id="48" name="Rectangle 7">
              <a:extLst>
                <a:ext uri="{FF2B5EF4-FFF2-40B4-BE49-F238E27FC236}">
                  <a16:creationId xmlns:a16="http://schemas.microsoft.com/office/drawing/2014/main" id="{3B75B5D0-E1DE-739B-9E84-B854F6E9E927}"/>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49" name="Rectangle 8">
              <a:extLst>
                <a:ext uri="{FF2B5EF4-FFF2-40B4-BE49-F238E27FC236}">
                  <a16:creationId xmlns:a16="http://schemas.microsoft.com/office/drawing/2014/main" id="{7F201C6D-F255-CBF5-2F5F-F777427270FB}"/>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50" name="Rectangle 9">
              <a:extLst>
                <a:ext uri="{FF2B5EF4-FFF2-40B4-BE49-F238E27FC236}">
                  <a16:creationId xmlns:a16="http://schemas.microsoft.com/office/drawing/2014/main" id="{8131A701-D5D6-E325-D439-A389DBEEC8A4}"/>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sp>
        <p:nvSpPr>
          <p:cNvPr id="51" name="Text Box 53">
            <a:extLst>
              <a:ext uri="{FF2B5EF4-FFF2-40B4-BE49-F238E27FC236}">
                <a16:creationId xmlns:a16="http://schemas.microsoft.com/office/drawing/2014/main" id="{04CD5387-6737-EEC6-F3F2-F3E552A3464F}"/>
              </a:ext>
            </a:extLst>
          </p:cNvPr>
          <p:cNvSpPr txBox="1">
            <a:spLocks noChangeArrowheads="1"/>
          </p:cNvSpPr>
          <p:nvPr/>
        </p:nvSpPr>
        <p:spPr bwMode="auto">
          <a:xfrm>
            <a:off x="4409310" y="1809728"/>
            <a:ext cx="566181" cy="307777"/>
          </a:xfrm>
          <a:prstGeom prst="rect">
            <a:avLst/>
          </a:prstGeom>
          <a:noFill/>
          <a:ln w="25400">
            <a:noFill/>
            <a:miter lim="800000"/>
            <a:headEnd/>
            <a:tailEnd/>
          </a:ln>
        </p:spPr>
        <p:txBody>
          <a:bodyPr wrap="none">
            <a:spAutoFit/>
          </a:bodyPr>
          <a:lstStyle/>
          <a:p>
            <a:pPr algn="ctr" eaLnBrk="0" hangingPunct="0"/>
            <a:r>
              <a:rPr lang="en-US" sz="1400" dirty="0">
                <a:solidFill>
                  <a:srgbClr val="56127A"/>
                </a:solidFill>
                <a:latin typeface="Verdana" pitchFamily="34" charset="0"/>
              </a:rPr>
              <a:t>m2c</a:t>
            </a:r>
          </a:p>
        </p:txBody>
      </p:sp>
      <p:cxnSp>
        <p:nvCxnSpPr>
          <p:cNvPr id="52" name="Straight Arrow Connector 51">
            <a:extLst>
              <a:ext uri="{FF2B5EF4-FFF2-40B4-BE49-F238E27FC236}">
                <a16:creationId xmlns:a16="http://schemas.microsoft.com/office/drawing/2014/main" id="{1AB3F7D3-6587-4000-4F3B-6576EDB0D8CF}"/>
              </a:ext>
            </a:extLst>
          </p:cNvPr>
          <p:cNvCxnSpPr/>
          <p:nvPr/>
        </p:nvCxnSpPr>
        <p:spPr bwMode="auto">
          <a:xfrm>
            <a:off x="3929773" y="2080450"/>
            <a:ext cx="0" cy="394177"/>
          </a:xfrm>
          <a:prstGeom prst="straightConnector1">
            <a:avLst/>
          </a:prstGeom>
          <a:noFill/>
          <a:ln w="38100" cap="flat" cmpd="sng" algn="ctr">
            <a:solidFill>
              <a:srgbClr val="0070C0"/>
            </a:solidFill>
            <a:prstDash val="solid"/>
            <a:round/>
            <a:headEnd type="none" w="med" len="med"/>
            <a:tailEnd type="triangle"/>
          </a:ln>
          <a:effectLst/>
        </p:spPr>
      </p:cxnSp>
      <p:cxnSp>
        <p:nvCxnSpPr>
          <p:cNvPr id="53" name="Straight Arrow Connector 52">
            <a:extLst>
              <a:ext uri="{FF2B5EF4-FFF2-40B4-BE49-F238E27FC236}">
                <a16:creationId xmlns:a16="http://schemas.microsoft.com/office/drawing/2014/main" id="{15ECAE31-9C5B-D493-515D-976B40A0A16D}"/>
              </a:ext>
            </a:extLst>
          </p:cNvPr>
          <p:cNvCxnSpPr>
            <a:cxnSpLocks/>
          </p:cNvCxnSpPr>
          <p:nvPr/>
        </p:nvCxnSpPr>
        <p:spPr bwMode="auto">
          <a:xfrm flipH="1" flipV="1">
            <a:off x="4274151" y="2099879"/>
            <a:ext cx="5319" cy="422176"/>
          </a:xfrm>
          <a:prstGeom prst="straightConnector1">
            <a:avLst/>
          </a:prstGeom>
          <a:noFill/>
          <a:ln w="38100" cap="flat" cmpd="sng" algn="ctr">
            <a:solidFill>
              <a:srgbClr val="00B050"/>
            </a:solidFill>
            <a:prstDash val="solid"/>
            <a:round/>
            <a:headEnd type="none" w="med" len="med"/>
            <a:tailEnd type="triangle"/>
          </a:ln>
          <a:effectLst/>
        </p:spPr>
      </p:cxnSp>
      <p:cxnSp>
        <p:nvCxnSpPr>
          <p:cNvPr id="56" name="Straight Arrow Connector 55">
            <a:extLst>
              <a:ext uri="{FF2B5EF4-FFF2-40B4-BE49-F238E27FC236}">
                <a16:creationId xmlns:a16="http://schemas.microsoft.com/office/drawing/2014/main" id="{C5A79D89-FDED-3A4C-FF39-F5522DBAA2DC}"/>
              </a:ext>
            </a:extLst>
          </p:cNvPr>
          <p:cNvCxnSpPr>
            <a:cxnSpLocks/>
          </p:cNvCxnSpPr>
          <p:nvPr/>
        </p:nvCxnSpPr>
        <p:spPr bwMode="auto">
          <a:xfrm flipH="1" flipV="1">
            <a:off x="4426046" y="2104230"/>
            <a:ext cx="5319" cy="422176"/>
          </a:xfrm>
          <a:prstGeom prst="straightConnector1">
            <a:avLst/>
          </a:prstGeom>
          <a:noFill/>
          <a:ln w="38100" cap="flat" cmpd="sng" algn="ctr">
            <a:solidFill>
              <a:srgbClr val="FFC000"/>
            </a:solidFill>
            <a:prstDash val="solid"/>
            <a:round/>
            <a:headEnd type="none" w="med" len="med"/>
            <a:tailEnd type="triangle"/>
          </a:ln>
          <a:effectLst/>
        </p:spPr>
      </p:cxnSp>
      <p:sp>
        <p:nvSpPr>
          <p:cNvPr id="66" name="AutoShape 5">
            <a:extLst>
              <a:ext uri="{FF2B5EF4-FFF2-40B4-BE49-F238E27FC236}">
                <a16:creationId xmlns:a16="http://schemas.microsoft.com/office/drawing/2014/main" id="{89822A2A-7AC2-89C6-4ED8-89A83E48AA74}"/>
              </a:ext>
            </a:extLst>
          </p:cNvPr>
          <p:cNvSpPr>
            <a:spLocks noChangeArrowheads="1"/>
          </p:cNvSpPr>
          <p:nvPr/>
        </p:nvSpPr>
        <p:spPr bwMode="auto">
          <a:xfrm>
            <a:off x="2943140" y="2516809"/>
            <a:ext cx="2522550" cy="811870"/>
          </a:xfrm>
          <a:prstGeom prst="star16">
            <a:avLst>
              <a:gd name="adj" fmla="val 37500"/>
            </a:avLst>
          </a:prstGeom>
          <a:solidFill>
            <a:srgbClr val="CFBDC8"/>
          </a:solidFill>
          <a:ln w="25400">
            <a:solidFill>
              <a:schemeClr val="tx1"/>
            </a:solidFill>
            <a:miter lim="800000"/>
            <a:headEnd/>
            <a:tailEnd/>
          </a:ln>
        </p:spPr>
        <p:txBody>
          <a:bodyPr wrap="none" lIns="90488" tIns="44450" rIns="90488" bIns="44450" anchor="ctr"/>
          <a:lstStyle/>
          <a:p>
            <a:pPr algn="ctr" eaLnBrk="0" hangingPunct="0">
              <a:lnSpc>
                <a:spcPct val="80000"/>
              </a:lnSpc>
            </a:pPr>
            <a:r>
              <a:rPr lang="en-US" sz="1600" dirty="0">
                <a:latin typeface="Verdana" pitchFamily="34" charset="0"/>
              </a:rPr>
              <a:t>interconnect</a:t>
            </a:r>
          </a:p>
        </p:txBody>
      </p:sp>
      <p:cxnSp>
        <p:nvCxnSpPr>
          <p:cNvPr id="67" name="Straight Arrow Connector 66">
            <a:extLst>
              <a:ext uri="{FF2B5EF4-FFF2-40B4-BE49-F238E27FC236}">
                <a16:creationId xmlns:a16="http://schemas.microsoft.com/office/drawing/2014/main" id="{4D7CFF04-5BF8-8755-9B56-AEBB4E7D57E5}"/>
              </a:ext>
            </a:extLst>
          </p:cNvPr>
          <p:cNvCxnSpPr/>
          <p:nvPr/>
        </p:nvCxnSpPr>
        <p:spPr bwMode="auto">
          <a:xfrm>
            <a:off x="3853564" y="3321293"/>
            <a:ext cx="0" cy="394177"/>
          </a:xfrm>
          <a:prstGeom prst="straightConnector1">
            <a:avLst/>
          </a:prstGeom>
          <a:noFill/>
          <a:ln w="38100" cap="flat" cmpd="sng" algn="ctr">
            <a:solidFill>
              <a:srgbClr val="FF0000"/>
            </a:solidFill>
            <a:prstDash val="solid"/>
            <a:round/>
            <a:headEnd type="none" w="med" len="med"/>
            <a:tailEnd type="triangle"/>
          </a:ln>
          <a:effectLst/>
        </p:spPr>
      </p:cxnSp>
      <p:cxnSp>
        <p:nvCxnSpPr>
          <p:cNvPr id="68" name="Straight Arrow Connector 67">
            <a:extLst>
              <a:ext uri="{FF2B5EF4-FFF2-40B4-BE49-F238E27FC236}">
                <a16:creationId xmlns:a16="http://schemas.microsoft.com/office/drawing/2014/main" id="{ED566E7C-395A-CD74-001E-2E70D60891E2}"/>
              </a:ext>
            </a:extLst>
          </p:cNvPr>
          <p:cNvCxnSpPr/>
          <p:nvPr/>
        </p:nvCxnSpPr>
        <p:spPr bwMode="auto">
          <a:xfrm>
            <a:off x="3984559" y="3329083"/>
            <a:ext cx="0" cy="394177"/>
          </a:xfrm>
          <a:prstGeom prst="straightConnector1">
            <a:avLst/>
          </a:prstGeom>
          <a:noFill/>
          <a:ln w="38100" cap="flat" cmpd="sng" algn="ctr">
            <a:solidFill>
              <a:srgbClr val="0070C0"/>
            </a:solidFill>
            <a:prstDash val="solid"/>
            <a:round/>
            <a:headEnd type="none" w="med" len="med"/>
            <a:tailEnd type="triangle"/>
          </a:ln>
          <a:effectLst/>
        </p:spPr>
      </p:cxnSp>
      <p:cxnSp>
        <p:nvCxnSpPr>
          <p:cNvPr id="69" name="Straight Arrow Connector 68">
            <a:extLst>
              <a:ext uri="{FF2B5EF4-FFF2-40B4-BE49-F238E27FC236}">
                <a16:creationId xmlns:a16="http://schemas.microsoft.com/office/drawing/2014/main" id="{5993A093-783B-5983-310B-6456758B11A3}"/>
              </a:ext>
            </a:extLst>
          </p:cNvPr>
          <p:cNvCxnSpPr>
            <a:cxnSpLocks/>
          </p:cNvCxnSpPr>
          <p:nvPr/>
        </p:nvCxnSpPr>
        <p:spPr bwMode="auto">
          <a:xfrm flipH="1" flipV="1">
            <a:off x="4328937" y="3348512"/>
            <a:ext cx="5319" cy="422176"/>
          </a:xfrm>
          <a:prstGeom prst="straightConnector1">
            <a:avLst/>
          </a:prstGeom>
          <a:noFill/>
          <a:ln w="38100" cap="flat" cmpd="sng" algn="ctr">
            <a:solidFill>
              <a:srgbClr val="00B050"/>
            </a:solidFill>
            <a:prstDash val="solid"/>
            <a:round/>
            <a:headEnd type="none" w="med" len="med"/>
            <a:tailEnd type="triangle"/>
          </a:ln>
          <a:effectLst/>
        </p:spPr>
      </p:cxnSp>
      <p:cxnSp>
        <p:nvCxnSpPr>
          <p:cNvPr id="70" name="Straight Arrow Connector 69">
            <a:extLst>
              <a:ext uri="{FF2B5EF4-FFF2-40B4-BE49-F238E27FC236}">
                <a16:creationId xmlns:a16="http://schemas.microsoft.com/office/drawing/2014/main" id="{72364FBF-B02E-C716-4DA5-21DAE0919F8D}"/>
              </a:ext>
            </a:extLst>
          </p:cNvPr>
          <p:cNvCxnSpPr>
            <a:cxnSpLocks/>
          </p:cNvCxnSpPr>
          <p:nvPr/>
        </p:nvCxnSpPr>
        <p:spPr bwMode="auto">
          <a:xfrm flipH="1" flipV="1">
            <a:off x="4480832" y="3352863"/>
            <a:ext cx="5319" cy="422176"/>
          </a:xfrm>
          <a:prstGeom prst="straightConnector1">
            <a:avLst/>
          </a:prstGeom>
          <a:noFill/>
          <a:ln w="38100" cap="flat" cmpd="sng" algn="ctr">
            <a:solidFill>
              <a:srgbClr val="FFC000"/>
            </a:solidFill>
            <a:prstDash val="solid"/>
            <a:round/>
            <a:headEnd type="none" w="med" len="med"/>
            <a:tailEnd type="triangle"/>
          </a:ln>
          <a:effectLst/>
        </p:spPr>
      </p:cxnSp>
      <p:grpSp>
        <p:nvGrpSpPr>
          <p:cNvPr id="71" name="Group 70">
            <a:extLst>
              <a:ext uri="{FF2B5EF4-FFF2-40B4-BE49-F238E27FC236}">
                <a16:creationId xmlns:a16="http://schemas.microsoft.com/office/drawing/2014/main" id="{803636ED-A25E-82FD-EF93-ECEA5F92E60A}"/>
              </a:ext>
            </a:extLst>
          </p:cNvPr>
          <p:cNvGrpSpPr/>
          <p:nvPr/>
        </p:nvGrpSpPr>
        <p:grpSpPr>
          <a:xfrm>
            <a:off x="3796039" y="3817518"/>
            <a:ext cx="254569" cy="184403"/>
            <a:chOff x="2763901" y="2577149"/>
            <a:chExt cx="254569" cy="184403"/>
          </a:xfrm>
        </p:grpSpPr>
        <p:sp>
          <p:nvSpPr>
            <p:cNvPr id="72" name="Rectangle 7">
              <a:extLst>
                <a:ext uri="{FF2B5EF4-FFF2-40B4-BE49-F238E27FC236}">
                  <a16:creationId xmlns:a16="http://schemas.microsoft.com/office/drawing/2014/main" id="{005C53D6-968B-DCEF-76E8-DE5BE5C31FEF}"/>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73" name="Rectangle 8">
              <a:extLst>
                <a:ext uri="{FF2B5EF4-FFF2-40B4-BE49-F238E27FC236}">
                  <a16:creationId xmlns:a16="http://schemas.microsoft.com/office/drawing/2014/main" id="{0268113A-E667-36FD-EB09-0B09341EF015}"/>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74" name="Rectangle 9">
              <a:extLst>
                <a:ext uri="{FF2B5EF4-FFF2-40B4-BE49-F238E27FC236}">
                  <a16:creationId xmlns:a16="http://schemas.microsoft.com/office/drawing/2014/main" id="{FB8207D3-5F20-D4FA-2A53-98CBA3E8B5B6}"/>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sp>
        <p:nvSpPr>
          <p:cNvPr id="75" name="Text Box 53">
            <a:extLst>
              <a:ext uri="{FF2B5EF4-FFF2-40B4-BE49-F238E27FC236}">
                <a16:creationId xmlns:a16="http://schemas.microsoft.com/office/drawing/2014/main" id="{3B720AC3-5195-79A8-74B5-E91341A01D50}"/>
              </a:ext>
            </a:extLst>
          </p:cNvPr>
          <p:cNvSpPr txBox="1">
            <a:spLocks noChangeArrowheads="1"/>
          </p:cNvSpPr>
          <p:nvPr/>
        </p:nvSpPr>
        <p:spPr bwMode="auto">
          <a:xfrm>
            <a:off x="3274747" y="3737984"/>
            <a:ext cx="566182" cy="307777"/>
          </a:xfrm>
          <a:prstGeom prst="rect">
            <a:avLst/>
          </a:prstGeom>
          <a:noFill/>
          <a:ln w="25400">
            <a:noFill/>
            <a:miter lim="800000"/>
            <a:headEnd/>
            <a:tailEnd/>
          </a:ln>
        </p:spPr>
        <p:txBody>
          <a:bodyPr wrap="none">
            <a:spAutoFit/>
          </a:bodyPr>
          <a:lstStyle/>
          <a:p>
            <a:pPr algn="ctr" eaLnBrk="0" hangingPunct="0"/>
            <a:r>
              <a:rPr lang="en-US" sz="1400" dirty="0">
                <a:solidFill>
                  <a:srgbClr val="56127A"/>
                </a:solidFill>
                <a:latin typeface="Verdana" pitchFamily="34" charset="0"/>
              </a:rPr>
              <a:t>c2m</a:t>
            </a:r>
          </a:p>
        </p:txBody>
      </p:sp>
      <p:grpSp>
        <p:nvGrpSpPr>
          <p:cNvPr id="76" name="Group 75">
            <a:extLst>
              <a:ext uri="{FF2B5EF4-FFF2-40B4-BE49-F238E27FC236}">
                <a16:creationId xmlns:a16="http://schemas.microsoft.com/office/drawing/2014/main" id="{EAD4C718-2EC8-09FE-6980-3D8D1DB2A7CA}"/>
              </a:ext>
            </a:extLst>
          </p:cNvPr>
          <p:cNvGrpSpPr/>
          <p:nvPr/>
        </p:nvGrpSpPr>
        <p:grpSpPr>
          <a:xfrm>
            <a:off x="4211161" y="3835489"/>
            <a:ext cx="254569" cy="184403"/>
            <a:chOff x="2763901" y="2577149"/>
            <a:chExt cx="254569" cy="184403"/>
          </a:xfrm>
        </p:grpSpPr>
        <p:sp>
          <p:nvSpPr>
            <p:cNvPr id="77" name="Rectangle 7">
              <a:extLst>
                <a:ext uri="{FF2B5EF4-FFF2-40B4-BE49-F238E27FC236}">
                  <a16:creationId xmlns:a16="http://schemas.microsoft.com/office/drawing/2014/main" id="{E8CE3DFF-F6D8-E685-7882-73407483A3D3}"/>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78" name="Rectangle 8">
              <a:extLst>
                <a:ext uri="{FF2B5EF4-FFF2-40B4-BE49-F238E27FC236}">
                  <a16:creationId xmlns:a16="http://schemas.microsoft.com/office/drawing/2014/main" id="{3CCBB4FF-8159-6202-296B-2F480C955FED}"/>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79" name="Rectangle 9">
              <a:extLst>
                <a:ext uri="{FF2B5EF4-FFF2-40B4-BE49-F238E27FC236}">
                  <a16:creationId xmlns:a16="http://schemas.microsoft.com/office/drawing/2014/main" id="{76AE3DDF-4F68-FF70-E325-923316249BE9}"/>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sp>
        <p:nvSpPr>
          <p:cNvPr id="80" name="Text Box 53">
            <a:extLst>
              <a:ext uri="{FF2B5EF4-FFF2-40B4-BE49-F238E27FC236}">
                <a16:creationId xmlns:a16="http://schemas.microsoft.com/office/drawing/2014/main" id="{13F65EAF-C111-B7B5-2A61-8E194E9BC146}"/>
              </a:ext>
            </a:extLst>
          </p:cNvPr>
          <p:cNvSpPr txBox="1">
            <a:spLocks noChangeArrowheads="1"/>
          </p:cNvSpPr>
          <p:nvPr/>
        </p:nvSpPr>
        <p:spPr bwMode="auto">
          <a:xfrm>
            <a:off x="4409310" y="3775039"/>
            <a:ext cx="566181" cy="307777"/>
          </a:xfrm>
          <a:prstGeom prst="rect">
            <a:avLst/>
          </a:prstGeom>
          <a:noFill/>
          <a:ln w="25400">
            <a:noFill/>
            <a:miter lim="800000"/>
            <a:headEnd/>
            <a:tailEnd/>
          </a:ln>
        </p:spPr>
        <p:txBody>
          <a:bodyPr wrap="none">
            <a:spAutoFit/>
          </a:bodyPr>
          <a:lstStyle/>
          <a:p>
            <a:pPr algn="ctr" eaLnBrk="0" hangingPunct="0"/>
            <a:r>
              <a:rPr lang="en-US" sz="1400" dirty="0">
                <a:solidFill>
                  <a:srgbClr val="56127A"/>
                </a:solidFill>
                <a:latin typeface="Verdana" pitchFamily="34" charset="0"/>
              </a:rPr>
              <a:t>m2c</a:t>
            </a:r>
          </a:p>
        </p:txBody>
      </p:sp>
      <p:cxnSp>
        <p:nvCxnSpPr>
          <p:cNvPr id="81" name="Straight Arrow Connector 80">
            <a:extLst>
              <a:ext uri="{FF2B5EF4-FFF2-40B4-BE49-F238E27FC236}">
                <a16:creationId xmlns:a16="http://schemas.microsoft.com/office/drawing/2014/main" id="{69F0E79D-5E52-8E88-00C8-1B205A50D2BF}"/>
              </a:ext>
            </a:extLst>
          </p:cNvPr>
          <p:cNvCxnSpPr>
            <a:cxnSpLocks/>
          </p:cNvCxnSpPr>
          <p:nvPr/>
        </p:nvCxnSpPr>
        <p:spPr bwMode="auto">
          <a:xfrm>
            <a:off x="779489" y="1996414"/>
            <a:ext cx="370863" cy="0"/>
          </a:xfrm>
          <a:prstGeom prst="straightConnector1">
            <a:avLst/>
          </a:prstGeom>
          <a:noFill/>
          <a:ln w="38100" cap="flat" cmpd="sng" algn="ctr">
            <a:solidFill>
              <a:srgbClr val="FF0000"/>
            </a:solidFill>
            <a:prstDash val="solid"/>
            <a:round/>
            <a:headEnd type="none" w="med" len="med"/>
            <a:tailEnd type="triangle"/>
          </a:ln>
          <a:effectLst/>
        </p:spPr>
      </p:cxnSp>
      <p:cxnSp>
        <p:nvCxnSpPr>
          <p:cNvPr id="85" name="Straight Arrow Connector 84">
            <a:extLst>
              <a:ext uri="{FF2B5EF4-FFF2-40B4-BE49-F238E27FC236}">
                <a16:creationId xmlns:a16="http://schemas.microsoft.com/office/drawing/2014/main" id="{F31C0CF1-D77D-B28B-BD33-B3331D05E30D}"/>
              </a:ext>
            </a:extLst>
          </p:cNvPr>
          <p:cNvCxnSpPr>
            <a:cxnSpLocks/>
          </p:cNvCxnSpPr>
          <p:nvPr/>
        </p:nvCxnSpPr>
        <p:spPr bwMode="auto">
          <a:xfrm>
            <a:off x="779489" y="2292528"/>
            <a:ext cx="370863" cy="0"/>
          </a:xfrm>
          <a:prstGeom prst="straightConnector1">
            <a:avLst/>
          </a:prstGeom>
          <a:noFill/>
          <a:ln w="38100" cap="flat" cmpd="sng" algn="ctr">
            <a:solidFill>
              <a:srgbClr val="0070C0"/>
            </a:solidFill>
            <a:prstDash val="solid"/>
            <a:round/>
            <a:headEnd type="none" w="med" len="med"/>
            <a:tailEnd type="triangle"/>
          </a:ln>
          <a:effectLst/>
        </p:spPr>
      </p:cxnSp>
      <p:sp>
        <p:nvSpPr>
          <p:cNvPr id="87" name="TextBox 86">
            <a:extLst>
              <a:ext uri="{FF2B5EF4-FFF2-40B4-BE49-F238E27FC236}">
                <a16:creationId xmlns:a16="http://schemas.microsoft.com/office/drawing/2014/main" id="{8621D2C6-1F5F-7993-3E44-91F0C4FDDEC2}"/>
              </a:ext>
            </a:extLst>
          </p:cNvPr>
          <p:cNvSpPr txBox="1"/>
          <p:nvPr/>
        </p:nvSpPr>
        <p:spPr>
          <a:xfrm>
            <a:off x="1154417" y="2138688"/>
            <a:ext cx="1699895" cy="338554"/>
          </a:xfrm>
          <a:prstGeom prst="rect">
            <a:avLst/>
          </a:prstGeom>
          <a:noFill/>
        </p:spPr>
        <p:txBody>
          <a:bodyPr wrap="square" rtlCol="0">
            <a:spAutoFit/>
          </a:bodyPr>
          <a:lstStyle/>
          <a:p>
            <a:r>
              <a:rPr lang="en-US" sz="1600" dirty="0" err="1"/>
              <a:t>Dngrade</a:t>
            </a:r>
            <a:r>
              <a:rPr lang="en-US" sz="1600" dirty="0"/>
              <a:t> Resp</a:t>
            </a:r>
          </a:p>
        </p:txBody>
      </p:sp>
      <p:sp>
        <p:nvSpPr>
          <p:cNvPr id="88" name="TextBox 87">
            <a:extLst>
              <a:ext uri="{FF2B5EF4-FFF2-40B4-BE49-F238E27FC236}">
                <a16:creationId xmlns:a16="http://schemas.microsoft.com/office/drawing/2014/main" id="{2FF654F5-5B91-8BBE-8C7C-F594A0D27E92}"/>
              </a:ext>
            </a:extLst>
          </p:cNvPr>
          <p:cNvSpPr txBox="1"/>
          <p:nvPr/>
        </p:nvSpPr>
        <p:spPr>
          <a:xfrm>
            <a:off x="1108731" y="2626305"/>
            <a:ext cx="1745581" cy="338554"/>
          </a:xfrm>
          <a:prstGeom prst="rect">
            <a:avLst/>
          </a:prstGeom>
          <a:noFill/>
        </p:spPr>
        <p:txBody>
          <a:bodyPr wrap="square" rtlCol="0">
            <a:spAutoFit/>
          </a:bodyPr>
          <a:lstStyle/>
          <a:p>
            <a:pPr algn="ctr"/>
            <a:r>
              <a:rPr lang="en-US" sz="1600" dirty="0"/>
              <a:t>Upgrade Resp</a:t>
            </a:r>
          </a:p>
        </p:txBody>
      </p:sp>
      <p:cxnSp>
        <p:nvCxnSpPr>
          <p:cNvPr id="89" name="Straight Arrow Connector 88">
            <a:extLst>
              <a:ext uri="{FF2B5EF4-FFF2-40B4-BE49-F238E27FC236}">
                <a16:creationId xmlns:a16="http://schemas.microsoft.com/office/drawing/2014/main" id="{05089880-9C8D-1E2E-907F-5A4DE31C5226}"/>
              </a:ext>
            </a:extLst>
          </p:cNvPr>
          <p:cNvCxnSpPr>
            <a:cxnSpLocks/>
          </p:cNvCxnSpPr>
          <p:nvPr/>
        </p:nvCxnSpPr>
        <p:spPr bwMode="auto">
          <a:xfrm>
            <a:off x="780168" y="2808014"/>
            <a:ext cx="370863" cy="0"/>
          </a:xfrm>
          <a:prstGeom prst="straightConnector1">
            <a:avLst/>
          </a:prstGeom>
          <a:noFill/>
          <a:ln w="38100" cap="flat" cmpd="sng" algn="ctr">
            <a:solidFill>
              <a:srgbClr val="00B050"/>
            </a:solidFill>
            <a:prstDash val="solid"/>
            <a:round/>
            <a:headEnd type="none" w="med" len="med"/>
            <a:tailEnd type="triangle"/>
          </a:ln>
          <a:effectLst/>
        </p:spPr>
      </p:cxnSp>
      <p:cxnSp>
        <p:nvCxnSpPr>
          <p:cNvPr id="90" name="Straight Arrow Connector 89">
            <a:extLst>
              <a:ext uri="{FF2B5EF4-FFF2-40B4-BE49-F238E27FC236}">
                <a16:creationId xmlns:a16="http://schemas.microsoft.com/office/drawing/2014/main" id="{FE229251-2913-ED02-2AC8-B0DE3D320818}"/>
              </a:ext>
            </a:extLst>
          </p:cNvPr>
          <p:cNvCxnSpPr>
            <a:cxnSpLocks/>
          </p:cNvCxnSpPr>
          <p:nvPr/>
        </p:nvCxnSpPr>
        <p:spPr bwMode="auto">
          <a:xfrm>
            <a:off x="780168" y="3104128"/>
            <a:ext cx="370863" cy="0"/>
          </a:xfrm>
          <a:prstGeom prst="straightConnector1">
            <a:avLst/>
          </a:prstGeom>
          <a:noFill/>
          <a:ln w="38100" cap="flat" cmpd="sng" algn="ctr">
            <a:solidFill>
              <a:srgbClr val="FFC000"/>
            </a:solidFill>
            <a:prstDash val="solid"/>
            <a:round/>
            <a:headEnd type="none" w="med" len="med"/>
            <a:tailEnd type="triangle"/>
          </a:ln>
          <a:effectLst/>
        </p:spPr>
      </p:cxnSp>
      <p:sp>
        <p:nvSpPr>
          <p:cNvPr id="91" name="TextBox 90">
            <a:extLst>
              <a:ext uri="{FF2B5EF4-FFF2-40B4-BE49-F238E27FC236}">
                <a16:creationId xmlns:a16="http://schemas.microsoft.com/office/drawing/2014/main" id="{AC48BC5D-60AF-3962-D5C8-96261B61A193}"/>
              </a:ext>
            </a:extLst>
          </p:cNvPr>
          <p:cNvSpPr txBox="1"/>
          <p:nvPr/>
        </p:nvSpPr>
        <p:spPr>
          <a:xfrm>
            <a:off x="1155096" y="2950288"/>
            <a:ext cx="1699895" cy="338554"/>
          </a:xfrm>
          <a:prstGeom prst="rect">
            <a:avLst/>
          </a:prstGeom>
          <a:noFill/>
        </p:spPr>
        <p:txBody>
          <a:bodyPr wrap="square" rtlCol="0">
            <a:spAutoFit/>
          </a:bodyPr>
          <a:lstStyle/>
          <a:p>
            <a:r>
              <a:rPr lang="en-US" sz="1600" dirty="0" err="1"/>
              <a:t>Dngrade</a:t>
            </a:r>
            <a:r>
              <a:rPr lang="en-US" sz="1600" dirty="0"/>
              <a:t> Req</a:t>
            </a:r>
          </a:p>
        </p:txBody>
      </p:sp>
      <p:grpSp>
        <p:nvGrpSpPr>
          <p:cNvPr id="16" name="Group 15">
            <a:extLst>
              <a:ext uri="{FF2B5EF4-FFF2-40B4-BE49-F238E27FC236}">
                <a16:creationId xmlns:a16="http://schemas.microsoft.com/office/drawing/2014/main" id="{BE027B1C-E5B5-C0E5-2650-A9B2B180F785}"/>
              </a:ext>
            </a:extLst>
          </p:cNvPr>
          <p:cNvGrpSpPr/>
          <p:nvPr/>
        </p:nvGrpSpPr>
        <p:grpSpPr>
          <a:xfrm>
            <a:off x="6162788" y="2874785"/>
            <a:ext cx="256015" cy="540319"/>
            <a:chOff x="6324672" y="2382425"/>
            <a:chExt cx="256015" cy="540319"/>
          </a:xfrm>
        </p:grpSpPr>
        <p:grpSp>
          <p:nvGrpSpPr>
            <p:cNvPr id="3" name="Group 2">
              <a:extLst>
                <a:ext uri="{FF2B5EF4-FFF2-40B4-BE49-F238E27FC236}">
                  <a16:creationId xmlns:a16="http://schemas.microsoft.com/office/drawing/2014/main" id="{3BF17067-04B4-4290-A424-AAE5FD7F1471}"/>
                </a:ext>
              </a:extLst>
            </p:cNvPr>
            <p:cNvGrpSpPr/>
            <p:nvPr/>
          </p:nvGrpSpPr>
          <p:grpSpPr>
            <a:xfrm>
              <a:off x="6326118" y="2382425"/>
              <a:ext cx="254569" cy="184403"/>
              <a:chOff x="2763901" y="2577149"/>
              <a:chExt cx="254569" cy="184403"/>
            </a:xfrm>
          </p:grpSpPr>
          <p:sp>
            <p:nvSpPr>
              <p:cNvPr id="4" name="Rectangle 7">
                <a:extLst>
                  <a:ext uri="{FF2B5EF4-FFF2-40B4-BE49-F238E27FC236}">
                    <a16:creationId xmlns:a16="http://schemas.microsoft.com/office/drawing/2014/main" id="{C8913B6F-F4DF-E8CA-9EEA-83AF08176CEB}"/>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5" name="Rectangle 8">
                <a:extLst>
                  <a:ext uri="{FF2B5EF4-FFF2-40B4-BE49-F238E27FC236}">
                    <a16:creationId xmlns:a16="http://schemas.microsoft.com/office/drawing/2014/main" id="{041F22E5-0C0D-1A89-637A-7931CDAA2981}"/>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6" name="Rectangle 9">
                <a:extLst>
                  <a:ext uri="{FF2B5EF4-FFF2-40B4-BE49-F238E27FC236}">
                    <a16:creationId xmlns:a16="http://schemas.microsoft.com/office/drawing/2014/main" id="{F549CF26-EB91-0C24-BD90-73D7E429AF51}"/>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nvGrpSpPr>
            <p:cNvPr id="8" name="Group 7">
              <a:extLst>
                <a:ext uri="{FF2B5EF4-FFF2-40B4-BE49-F238E27FC236}">
                  <a16:creationId xmlns:a16="http://schemas.microsoft.com/office/drawing/2014/main" id="{89D1C6D7-0395-32A4-B2CA-5ECAF7F16B6C}"/>
                </a:ext>
              </a:extLst>
            </p:cNvPr>
            <p:cNvGrpSpPr/>
            <p:nvPr/>
          </p:nvGrpSpPr>
          <p:grpSpPr>
            <a:xfrm>
              <a:off x="6324672" y="2553617"/>
              <a:ext cx="254569" cy="184403"/>
              <a:chOff x="2763901" y="2577149"/>
              <a:chExt cx="254569" cy="184403"/>
            </a:xfrm>
          </p:grpSpPr>
          <p:sp>
            <p:nvSpPr>
              <p:cNvPr id="9" name="Rectangle 7">
                <a:extLst>
                  <a:ext uri="{FF2B5EF4-FFF2-40B4-BE49-F238E27FC236}">
                    <a16:creationId xmlns:a16="http://schemas.microsoft.com/office/drawing/2014/main" id="{84D16B92-34CA-AFCB-BDE6-ED38AC23523E}"/>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10" name="Rectangle 8">
                <a:extLst>
                  <a:ext uri="{FF2B5EF4-FFF2-40B4-BE49-F238E27FC236}">
                    <a16:creationId xmlns:a16="http://schemas.microsoft.com/office/drawing/2014/main" id="{E04E53A7-542A-9EAE-41BB-7E91151188A7}"/>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11" name="Rectangle 9">
                <a:extLst>
                  <a:ext uri="{FF2B5EF4-FFF2-40B4-BE49-F238E27FC236}">
                    <a16:creationId xmlns:a16="http://schemas.microsoft.com/office/drawing/2014/main" id="{5B0B765C-AD3E-6EDA-D8DC-D8F7CCEF3DAD}"/>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nvGrpSpPr>
            <p:cNvPr id="12" name="Group 11">
              <a:extLst>
                <a:ext uri="{FF2B5EF4-FFF2-40B4-BE49-F238E27FC236}">
                  <a16:creationId xmlns:a16="http://schemas.microsoft.com/office/drawing/2014/main" id="{2835CC2D-687C-BAD6-1574-287609AF1F20}"/>
                </a:ext>
              </a:extLst>
            </p:cNvPr>
            <p:cNvGrpSpPr/>
            <p:nvPr/>
          </p:nvGrpSpPr>
          <p:grpSpPr>
            <a:xfrm>
              <a:off x="6324672" y="2738341"/>
              <a:ext cx="254569" cy="184403"/>
              <a:chOff x="2763901" y="2577149"/>
              <a:chExt cx="254569" cy="184403"/>
            </a:xfrm>
          </p:grpSpPr>
          <p:sp>
            <p:nvSpPr>
              <p:cNvPr id="13" name="Rectangle 7">
                <a:extLst>
                  <a:ext uri="{FF2B5EF4-FFF2-40B4-BE49-F238E27FC236}">
                    <a16:creationId xmlns:a16="http://schemas.microsoft.com/office/drawing/2014/main" id="{62612267-0332-86B6-D363-5CF9AA13661E}"/>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14" name="Rectangle 8">
                <a:extLst>
                  <a:ext uri="{FF2B5EF4-FFF2-40B4-BE49-F238E27FC236}">
                    <a16:creationId xmlns:a16="http://schemas.microsoft.com/office/drawing/2014/main" id="{9E352E39-C1B1-6853-C2E3-EB6FDDDB7442}"/>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15" name="Rectangle 9">
                <a:extLst>
                  <a:ext uri="{FF2B5EF4-FFF2-40B4-BE49-F238E27FC236}">
                    <a16:creationId xmlns:a16="http://schemas.microsoft.com/office/drawing/2014/main" id="{81D45955-0A92-B013-CB5D-B0F68612D5A7}"/>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grpSp>
        <p:nvGrpSpPr>
          <p:cNvPr id="18" name="Group 17">
            <a:extLst>
              <a:ext uri="{FF2B5EF4-FFF2-40B4-BE49-F238E27FC236}">
                <a16:creationId xmlns:a16="http://schemas.microsoft.com/office/drawing/2014/main" id="{672EEEE5-2AFA-1A7F-823F-04E54B0CB2FB}"/>
              </a:ext>
            </a:extLst>
          </p:cNvPr>
          <p:cNvGrpSpPr/>
          <p:nvPr/>
        </p:nvGrpSpPr>
        <p:grpSpPr>
          <a:xfrm>
            <a:off x="6660797" y="2875558"/>
            <a:ext cx="256015" cy="540319"/>
            <a:chOff x="6324672" y="2382425"/>
            <a:chExt cx="256015" cy="540319"/>
          </a:xfrm>
        </p:grpSpPr>
        <p:grpSp>
          <p:nvGrpSpPr>
            <p:cNvPr id="19" name="Group 18">
              <a:extLst>
                <a:ext uri="{FF2B5EF4-FFF2-40B4-BE49-F238E27FC236}">
                  <a16:creationId xmlns:a16="http://schemas.microsoft.com/office/drawing/2014/main" id="{C943120E-BF9E-BA95-B9EA-AFB1C815F674}"/>
                </a:ext>
              </a:extLst>
            </p:cNvPr>
            <p:cNvGrpSpPr/>
            <p:nvPr/>
          </p:nvGrpSpPr>
          <p:grpSpPr>
            <a:xfrm>
              <a:off x="6326118" y="2382425"/>
              <a:ext cx="254569" cy="184403"/>
              <a:chOff x="2763901" y="2577149"/>
              <a:chExt cx="254569" cy="184403"/>
            </a:xfrm>
          </p:grpSpPr>
          <p:sp>
            <p:nvSpPr>
              <p:cNvPr id="29" name="Rectangle 7">
                <a:extLst>
                  <a:ext uri="{FF2B5EF4-FFF2-40B4-BE49-F238E27FC236}">
                    <a16:creationId xmlns:a16="http://schemas.microsoft.com/office/drawing/2014/main" id="{E3C9FC6B-720B-960F-024E-AD1707E00C99}"/>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31" name="Rectangle 8">
                <a:extLst>
                  <a:ext uri="{FF2B5EF4-FFF2-40B4-BE49-F238E27FC236}">
                    <a16:creationId xmlns:a16="http://schemas.microsoft.com/office/drawing/2014/main" id="{4D59D811-42B8-E143-ADD7-F3ED455A0EAE}"/>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32" name="Rectangle 9">
                <a:extLst>
                  <a:ext uri="{FF2B5EF4-FFF2-40B4-BE49-F238E27FC236}">
                    <a16:creationId xmlns:a16="http://schemas.microsoft.com/office/drawing/2014/main" id="{E117F708-658F-B245-7D39-D1ADE2824C28}"/>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nvGrpSpPr>
            <p:cNvPr id="20" name="Group 19">
              <a:extLst>
                <a:ext uri="{FF2B5EF4-FFF2-40B4-BE49-F238E27FC236}">
                  <a16:creationId xmlns:a16="http://schemas.microsoft.com/office/drawing/2014/main" id="{F58BF528-BFC1-173E-C982-15C25A8AFF3C}"/>
                </a:ext>
              </a:extLst>
            </p:cNvPr>
            <p:cNvGrpSpPr/>
            <p:nvPr/>
          </p:nvGrpSpPr>
          <p:grpSpPr>
            <a:xfrm>
              <a:off x="6324672" y="2553617"/>
              <a:ext cx="254569" cy="184403"/>
              <a:chOff x="2763901" y="2577149"/>
              <a:chExt cx="254569" cy="184403"/>
            </a:xfrm>
          </p:grpSpPr>
          <p:sp>
            <p:nvSpPr>
              <p:cNvPr id="26" name="Rectangle 7">
                <a:extLst>
                  <a:ext uri="{FF2B5EF4-FFF2-40B4-BE49-F238E27FC236}">
                    <a16:creationId xmlns:a16="http://schemas.microsoft.com/office/drawing/2014/main" id="{01118566-42E0-40B2-B09B-7C933076F13B}"/>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27" name="Rectangle 8">
                <a:extLst>
                  <a:ext uri="{FF2B5EF4-FFF2-40B4-BE49-F238E27FC236}">
                    <a16:creationId xmlns:a16="http://schemas.microsoft.com/office/drawing/2014/main" id="{BE7F349A-DDD2-A2FB-BAB1-082AF95088AD}"/>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28" name="Rectangle 9">
                <a:extLst>
                  <a:ext uri="{FF2B5EF4-FFF2-40B4-BE49-F238E27FC236}">
                    <a16:creationId xmlns:a16="http://schemas.microsoft.com/office/drawing/2014/main" id="{2E2C7003-1AD1-E3EF-068A-F703C89004FD}"/>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nvGrpSpPr>
            <p:cNvPr id="21" name="Group 20">
              <a:extLst>
                <a:ext uri="{FF2B5EF4-FFF2-40B4-BE49-F238E27FC236}">
                  <a16:creationId xmlns:a16="http://schemas.microsoft.com/office/drawing/2014/main" id="{739BA981-8BA9-70DF-494D-FE91E7B61D5F}"/>
                </a:ext>
              </a:extLst>
            </p:cNvPr>
            <p:cNvGrpSpPr/>
            <p:nvPr/>
          </p:nvGrpSpPr>
          <p:grpSpPr>
            <a:xfrm>
              <a:off x="6324672" y="2738341"/>
              <a:ext cx="254569" cy="184403"/>
              <a:chOff x="2763901" y="2577149"/>
              <a:chExt cx="254569" cy="184403"/>
            </a:xfrm>
          </p:grpSpPr>
          <p:sp>
            <p:nvSpPr>
              <p:cNvPr id="22" name="Rectangle 7">
                <a:extLst>
                  <a:ext uri="{FF2B5EF4-FFF2-40B4-BE49-F238E27FC236}">
                    <a16:creationId xmlns:a16="http://schemas.microsoft.com/office/drawing/2014/main" id="{EFEA2FB2-AE6F-C5C2-0117-EECF1BE94865}"/>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24" name="Rectangle 8">
                <a:extLst>
                  <a:ext uri="{FF2B5EF4-FFF2-40B4-BE49-F238E27FC236}">
                    <a16:creationId xmlns:a16="http://schemas.microsoft.com/office/drawing/2014/main" id="{3F35EAC4-A842-7FF7-9A1C-CE55652B6C95}"/>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25" name="Rectangle 9">
                <a:extLst>
                  <a:ext uri="{FF2B5EF4-FFF2-40B4-BE49-F238E27FC236}">
                    <a16:creationId xmlns:a16="http://schemas.microsoft.com/office/drawing/2014/main" id="{DC74DD42-4E2E-953A-9B0D-2E2D46FE0884}"/>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grpSp>
        <p:nvGrpSpPr>
          <p:cNvPr id="33" name="Group 32">
            <a:extLst>
              <a:ext uri="{FF2B5EF4-FFF2-40B4-BE49-F238E27FC236}">
                <a16:creationId xmlns:a16="http://schemas.microsoft.com/office/drawing/2014/main" id="{ECA064AD-5F8B-C0E3-E965-604778CDFD37}"/>
              </a:ext>
            </a:extLst>
          </p:cNvPr>
          <p:cNvGrpSpPr/>
          <p:nvPr/>
        </p:nvGrpSpPr>
        <p:grpSpPr>
          <a:xfrm>
            <a:off x="7198559" y="2874785"/>
            <a:ext cx="256015" cy="540319"/>
            <a:chOff x="6324672" y="2382425"/>
            <a:chExt cx="256015" cy="540319"/>
          </a:xfrm>
        </p:grpSpPr>
        <p:grpSp>
          <p:nvGrpSpPr>
            <p:cNvPr id="34" name="Group 33">
              <a:extLst>
                <a:ext uri="{FF2B5EF4-FFF2-40B4-BE49-F238E27FC236}">
                  <a16:creationId xmlns:a16="http://schemas.microsoft.com/office/drawing/2014/main" id="{9E1B674B-51B6-7831-5D2C-A09EC37A5402}"/>
                </a:ext>
              </a:extLst>
            </p:cNvPr>
            <p:cNvGrpSpPr/>
            <p:nvPr/>
          </p:nvGrpSpPr>
          <p:grpSpPr>
            <a:xfrm>
              <a:off x="6326118" y="2382425"/>
              <a:ext cx="254569" cy="184403"/>
              <a:chOff x="2763901" y="2577149"/>
              <a:chExt cx="254569" cy="184403"/>
            </a:xfrm>
          </p:grpSpPr>
          <p:sp>
            <p:nvSpPr>
              <p:cNvPr id="59" name="Rectangle 7">
                <a:extLst>
                  <a:ext uri="{FF2B5EF4-FFF2-40B4-BE49-F238E27FC236}">
                    <a16:creationId xmlns:a16="http://schemas.microsoft.com/office/drawing/2014/main" id="{89C3ED4E-E48C-E670-859D-0D48C30DA7BA}"/>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60" name="Rectangle 8">
                <a:extLst>
                  <a:ext uri="{FF2B5EF4-FFF2-40B4-BE49-F238E27FC236}">
                    <a16:creationId xmlns:a16="http://schemas.microsoft.com/office/drawing/2014/main" id="{A6D95172-4FA7-F83C-E9AB-BDF3313E8264}"/>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61" name="Rectangle 9">
                <a:extLst>
                  <a:ext uri="{FF2B5EF4-FFF2-40B4-BE49-F238E27FC236}">
                    <a16:creationId xmlns:a16="http://schemas.microsoft.com/office/drawing/2014/main" id="{C0D45FD4-7106-5CE7-1719-094174DC0A9D}"/>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nvGrpSpPr>
            <p:cNvPr id="35" name="Group 34">
              <a:extLst>
                <a:ext uri="{FF2B5EF4-FFF2-40B4-BE49-F238E27FC236}">
                  <a16:creationId xmlns:a16="http://schemas.microsoft.com/office/drawing/2014/main" id="{3CEE6332-D4D5-9A8D-E3E1-BBFF2F71C241}"/>
                </a:ext>
              </a:extLst>
            </p:cNvPr>
            <p:cNvGrpSpPr/>
            <p:nvPr/>
          </p:nvGrpSpPr>
          <p:grpSpPr>
            <a:xfrm>
              <a:off x="6324672" y="2553617"/>
              <a:ext cx="254569" cy="184403"/>
              <a:chOff x="2763901" y="2577149"/>
              <a:chExt cx="254569" cy="184403"/>
            </a:xfrm>
          </p:grpSpPr>
          <p:sp>
            <p:nvSpPr>
              <p:cNvPr id="55" name="Rectangle 7">
                <a:extLst>
                  <a:ext uri="{FF2B5EF4-FFF2-40B4-BE49-F238E27FC236}">
                    <a16:creationId xmlns:a16="http://schemas.microsoft.com/office/drawing/2014/main" id="{B7078922-9485-5163-56B7-539685EE2CAD}"/>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57" name="Rectangle 8">
                <a:extLst>
                  <a:ext uri="{FF2B5EF4-FFF2-40B4-BE49-F238E27FC236}">
                    <a16:creationId xmlns:a16="http://schemas.microsoft.com/office/drawing/2014/main" id="{0F472333-A62E-A64A-9CD0-FF2E1EB0661F}"/>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58" name="Rectangle 9">
                <a:extLst>
                  <a:ext uri="{FF2B5EF4-FFF2-40B4-BE49-F238E27FC236}">
                    <a16:creationId xmlns:a16="http://schemas.microsoft.com/office/drawing/2014/main" id="{A5F4DAEA-7842-7FFD-A246-91FC56792FCC}"/>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nvGrpSpPr>
            <p:cNvPr id="36" name="Group 35">
              <a:extLst>
                <a:ext uri="{FF2B5EF4-FFF2-40B4-BE49-F238E27FC236}">
                  <a16:creationId xmlns:a16="http://schemas.microsoft.com/office/drawing/2014/main" id="{0EC3E990-4425-90CA-D5C4-819D4409E1CA}"/>
                </a:ext>
              </a:extLst>
            </p:cNvPr>
            <p:cNvGrpSpPr/>
            <p:nvPr/>
          </p:nvGrpSpPr>
          <p:grpSpPr>
            <a:xfrm>
              <a:off x="6324672" y="2738341"/>
              <a:ext cx="254569" cy="184403"/>
              <a:chOff x="2763901" y="2577149"/>
              <a:chExt cx="254569" cy="184403"/>
            </a:xfrm>
          </p:grpSpPr>
          <p:sp>
            <p:nvSpPr>
              <p:cNvPr id="37" name="Rectangle 7">
                <a:extLst>
                  <a:ext uri="{FF2B5EF4-FFF2-40B4-BE49-F238E27FC236}">
                    <a16:creationId xmlns:a16="http://schemas.microsoft.com/office/drawing/2014/main" id="{C853DC94-0E0D-D629-5CE6-2FDCBF4BF9A3}"/>
                  </a:ext>
                </a:extLst>
              </p:cNvPr>
              <p:cNvSpPr>
                <a:spLocks noChangeArrowheads="1"/>
              </p:cNvSpPr>
              <p:nvPr/>
            </p:nvSpPr>
            <p:spPr bwMode="auto">
              <a:xfrm rot="10800000" flipH="1">
                <a:off x="2763901" y="257714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39" name="Rectangle 8">
                <a:extLst>
                  <a:ext uri="{FF2B5EF4-FFF2-40B4-BE49-F238E27FC236}">
                    <a16:creationId xmlns:a16="http://schemas.microsoft.com/office/drawing/2014/main" id="{D1C293A2-FA6D-1456-7DDB-AAD81CAE0164}"/>
                  </a:ext>
                </a:extLst>
              </p:cNvPr>
              <p:cNvSpPr>
                <a:spLocks noChangeArrowheads="1"/>
              </p:cNvSpPr>
              <p:nvPr/>
            </p:nvSpPr>
            <p:spPr bwMode="auto">
              <a:xfrm rot="10800000" flipH="1">
                <a:off x="2765347" y="2637792"/>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sp>
            <p:nvSpPr>
              <p:cNvPr id="54" name="Rectangle 9">
                <a:extLst>
                  <a:ext uri="{FF2B5EF4-FFF2-40B4-BE49-F238E27FC236}">
                    <a16:creationId xmlns:a16="http://schemas.microsoft.com/office/drawing/2014/main" id="{EFADFE94-EDB7-BE9C-B2D3-620422C0CBD0}"/>
                  </a:ext>
                </a:extLst>
              </p:cNvPr>
              <p:cNvSpPr>
                <a:spLocks noChangeArrowheads="1"/>
              </p:cNvSpPr>
              <p:nvPr/>
            </p:nvSpPr>
            <p:spPr bwMode="auto">
              <a:xfrm rot="10800000" flipH="1">
                <a:off x="2763901" y="2695959"/>
                <a:ext cx="253123" cy="65593"/>
              </a:xfrm>
              <a:prstGeom prst="rect">
                <a:avLst/>
              </a:prstGeom>
              <a:solidFill>
                <a:srgbClr val="CFBDC8"/>
              </a:solidFill>
              <a:ln w="9525">
                <a:solidFill>
                  <a:srgbClr val="FF0000"/>
                </a:solidFill>
                <a:miter lim="800000"/>
                <a:headEnd/>
                <a:tailEnd/>
              </a:ln>
            </p:spPr>
            <p:txBody>
              <a:bodyPr wrap="none" anchor="ctr"/>
              <a:lstStyle/>
              <a:p>
                <a:endParaRPr lang="en-US" sz="1600"/>
              </a:p>
            </p:txBody>
          </p:sp>
        </p:grpSp>
      </p:grpSp>
      <p:cxnSp>
        <p:nvCxnSpPr>
          <p:cNvPr id="63" name="Straight Connector 62">
            <a:extLst>
              <a:ext uri="{FF2B5EF4-FFF2-40B4-BE49-F238E27FC236}">
                <a16:creationId xmlns:a16="http://schemas.microsoft.com/office/drawing/2014/main" id="{DC059AD2-3F91-8C55-DB87-8AADE9FAE782}"/>
              </a:ext>
            </a:extLst>
          </p:cNvPr>
          <p:cNvCxnSpPr>
            <a:cxnSpLocks/>
          </p:cNvCxnSpPr>
          <p:nvPr/>
        </p:nvCxnSpPr>
        <p:spPr bwMode="auto">
          <a:xfrm flipV="1">
            <a:off x="5246557" y="1456829"/>
            <a:ext cx="734662" cy="1017798"/>
          </a:xfrm>
          <a:prstGeom prst="line">
            <a:avLst/>
          </a:prstGeom>
          <a:noFill/>
          <a:ln w="9525" cap="flat" cmpd="sng" algn="ctr">
            <a:solidFill>
              <a:srgbClr val="FF0000"/>
            </a:solidFill>
            <a:prstDash val="solid"/>
            <a:round/>
            <a:headEnd type="none" w="med" len="med"/>
            <a:tailEnd type="none" w="med" len="med"/>
          </a:ln>
          <a:effectLst/>
        </p:spPr>
      </p:cxnSp>
      <p:cxnSp>
        <p:nvCxnSpPr>
          <p:cNvPr id="4096" name="Straight Connector 4095">
            <a:extLst>
              <a:ext uri="{FF2B5EF4-FFF2-40B4-BE49-F238E27FC236}">
                <a16:creationId xmlns:a16="http://schemas.microsoft.com/office/drawing/2014/main" id="{340B3E74-2D78-CD7B-0FC6-DCF50E5E5B45}"/>
              </a:ext>
            </a:extLst>
          </p:cNvPr>
          <p:cNvCxnSpPr>
            <a:cxnSpLocks/>
          </p:cNvCxnSpPr>
          <p:nvPr/>
        </p:nvCxnSpPr>
        <p:spPr bwMode="auto">
          <a:xfrm>
            <a:off x="5258401" y="3358947"/>
            <a:ext cx="578220" cy="875920"/>
          </a:xfrm>
          <a:prstGeom prst="line">
            <a:avLst/>
          </a:prstGeom>
          <a:noFill/>
          <a:ln w="9525" cap="flat" cmpd="sng" algn="ctr">
            <a:solidFill>
              <a:srgbClr val="FF0000"/>
            </a:solidFill>
            <a:prstDash val="solid"/>
            <a:round/>
            <a:headEnd type="none" w="med" len="med"/>
            <a:tailEnd type="none" w="med" len="med"/>
          </a:ln>
          <a:effectLst/>
        </p:spPr>
      </p:cxnSp>
      <p:sp>
        <p:nvSpPr>
          <p:cNvPr id="4098" name="Rectangle 85">
            <a:extLst>
              <a:ext uri="{FF2B5EF4-FFF2-40B4-BE49-F238E27FC236}">
                <a16:creationId xmlns:a16="http://schemas.microsoft.com/office/drawing/2014/main" id="{4A13C3F4-8411-5B6F-263B-9CBABDB8EFBA}"/>
              </a:ext>
            </a:extLst>
          </p:cNvPr>
          <p:cNvSpPr txBox="1">
            <a:spLocks noChangeArrowheads="1"/>
          </p:cNvSpPr>
          <p:nvPr/>
        </p:nvSpPr>
        <p:spPr bwMode="auto">
          <a:xfrm>
            <a:off x="526851" y="4691792"/>
            <a:ext cx="5087037" cy="153450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10000"/>
              <a:buFont typeface="Wingdings" pitchFamily="2" charset="2"/>
              <a:buBlip>
                <a:blip r:embed="rId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marL="0" indent="0" eaLnBrk="1" hangingPunct="1">
              <a:lnSpc>
                <a:spcPct val="90000"/>
              </a:lnSpc>
              <a:buNone/>
            </a:pPr>
            <a:r>
              <a:rPr lang="en-US" sz="2000" kern="0" dirty="0"/>
              <a:t>The interconnect has to emulate </a:t>
            </a:r>
            <a:r>
              <a:rPr lang="en-US" sz="2000" i="1" kern="0" dirty="0"/>
              <a:t>three independent virtual networks (</a:t>
            </a:r>
            <a:r>
              <a:rPr lang="en-US" sz="2000" i="1" kern="0" dirty="0" err="1"/>
              <a:t>vnet</a:t>
            </a:r>
            <a:r>
              <a:rPr lang="en-US" sz="2000" i="1" kern="0" dirty="0"/>
              <a:t>)</a:t>
            </a:r>
            <a:r>
              <a:rPr lang="en-US" sz="2000" kern="0" dirty="0"/>
              <a:t> to support the requirements of cache coherence protocols.</a:t>
            </a:r>
          </a:p>
          <a:p>
            <a:pPr lvl="1" eaLnBrk="1" hangingPunct="1">
              <a:lnSpc>
                <a:spcPct val="90000"/>
              </a:lnSpc>
            </a:pPr>
            <a:endParaRPr lang="en-US" sz="1600" kern="0" dirty="0"/>
          </a:p>
        </p:txBody>
      </p:sp>
      <p:sp>
        <p:nvSpPr>
          <p:cNvPr id="4103" name="TextBox 4102">
            <a:extLst>
              <a:ext uri="{FF2B5EF4-FFF2-40B4-BE49-F238E27FC236}">
                <a16:creationId xmlns:a16="http://schemas.microsoft.com/office/drawing/2014/main" id="{6B0BF179-B0E7-E073-589E-6944823553ED}"/>
              </a:ext>
            </a:extLst>
          </p:cNvPr>
          <p:cNvSpPr txBox="1"/>
          <p:nvPr/>
        </p:nvSpPr>
        <p:spPr>
          <a:xfrm>
            <a:off x="582304" y="5923223"/>
            <a:ext cx="8444996" cy="341632"/>
          </a:xfrm>
          <a:prstGeom prst="rect">
            <a:avLst/>
          </a:prstGeom>
          <a:noFill/>
        </p:spPr>
        <p:txBody>
          <a:bodyPr wrap="square">
            <a:spAutoFit/>
          </a:bodyPr>
          <a:lstStyle/>
          <a:p>
            <a:pPr lvl="1" eaLnBrk="1" hangingPunct="1">
              <a:lnSpc>
                <a:spcPct val="90000"/>
              </a:lnSpc>
            </a:pPr>
            <a:r>
              <a:rPr lang="en-US" sz="1800" kern="0" dirty="0">
                <a:sym typeface="Wingdings" pitchFamily="2" charset="2"/>
              </a:rPr>
              <a:t> </a:t>
            </a:r>
            <a:r>
              <a:rPr lang="en-US" sz="1800" kern="0" dirty="0"/>
              <a:t>Messages in one </a:t>
            </a:r>
            <a:r>
              <a:rPr lang="en-US" sz="1800" kern="0" dirty="0" err="1"/>
              <a:t>vnet</a:t>
            </a:r>
            <a:r>
              <a:rPr lang="en-US" sz="1800" kern="0" dirty="0"/>
              <a:t> cannot block messages in another </a:t>
            </a:r>
            <a:r>
              <a:rPr lang="en-US" sz="1800" kern="0" dirty="0" err="1"/>
              <a:t>vnet</a:t>
            </a:r>
            <a:r>
              <a:rPr lang="en-US" sz="1800" kern="0" dirty="0"/>
              <a:t>. </a:t>
            </a:r>
          </a:p>
        </p:txBody>
      </p:sp>
      <p:cxnSp>
        <p:nvCxnSpPr>
          <p:cNvPr id="4104" name="Straight Arrow Connector 4103">
            <a:extLst>
              <a:ext uri="{FF2B5EF4-FFF2-40B4-BE49-F238E27FC236}">
                <a16:creationId xmlns:a16="http://schemas.microsoft.com/office/drawing/2014/main" id="{7494B4C7-E266-F728-CC66-7DE0F84671DF}"/>
              </a:ext>
            </a:extLst>
          </p:cNvPr>
          <p:cNvCxnSpPr>
            <a:cxnSpLocks/>
          </p:cNvCxnSpPr>
          <p:nvPr/>
        </p:nvCxnSpPr>
        <p:spPr bwMode="auto">
          <a:xfrm>
            <a:off x="6289349" y="2309771"/>
            <a:ext cx="0" cy="569261"/>
          </a:xfrm>
          <a:prstGeom prst="straightConnector1">
            <a:avLst/>
          </a:prstGeom>
          <a:noFill/>
          <a:ln w="38100" cap="flat" cmpd="sng" algn="ctr">
            <a:solidFill>
              <a:srgbClr val="FF0000"/>
            </a:solidFill>
            <a:prstDash val="solid"/>
            <a:round/>
            <a:headEnd type="none" w="med" len="med"/>
            <a:tailEnd type="triangle"/>
          </a:ln>
          <a:effectLst/>
        </p:spPr>
      </p:cxnSp>
      <p:cxnSp>
        <p:nvCxnSpPr>
          <p:cNvPr id="4107" name="Straight Arrow Connector 4106">
            <a:extLst>
              <a:ext uri="{FF2B5EF4-FFF2-40B4-BE49-F238E27FC236}">
                <a16:creationId xmlns:a16="http://schemas.microsoft.com/office/drawing/2014/main" id="{6C5BBF10-7597-8098-9F9D-319E1DD48802}"/>
              </a:ext>
            </a:extLst>
          </p:cNvPr>
          <p:cNvCxnSpPr>
            <a:cxnSpLocks/>
          </p:cNvCxnSpPr>
          <p:nvPr/>
        </p:nvCxnSpPr>
        <p:spPr bwMode="auto">
          <a:xfrm>
            <a:off x="6289349" y="3415104"/>
            <a:ext cx="0" cy="569261"/>
          </a:xfrm>
          <a:prstGeom prst="straightConnector1">
            <a:avLst/>
          </a:prstGeom>
          <a:noFill/>
          <a:ln w="38100" cap="flat" cmpd="sng" algn="ctr">
            <a:solidFill>
              <a:srgbClr val="FF0000"/>
            </a:solidFill>
            <a:prstDash val="solid"/>
            <a:round/>
            <a:headEnd type="none" w="med" len="med"/>
            <a:tailEnd type="triangle"/>
          </a:ln>
          <a:effectLst/>
        </p:spPr>
      </p:cxnSp>
      <p:cxnSp>
        <p:nvCxnSpPr>
          <p:cNvPr id="4108" name="Straight Arrow Connector 4107">
            <a:extLst>
              <a:ext uri="{FF2B5EF4-FFF2-40B4-BE49-F238E27FC236}">
                <a16:creationId xmlns:a16="http://schemas.microsoft.com/office/drawing/2014/main" id="{4000C89C-0253-9F7F-E6F2-398B724C6DAD}"/>
              </a:ext>
            </a:extLst>
          </p:cNvPr>
          <p:cNvCxnSpPr>
            <a:cxnSpLocks/>
          </p:cNvCxnSpPr>
          <p:nvPr/>
        </p:nvCxnSpPr>
        <p:spPr bwMode="auto">
          <a:xfrm>
            <a:off x="6787358" y="2310244"/>
            <a:ext cx="0" cy="569261"/>
          </a:xfrm>
          <a:prstGeom prst="straightConnector1">
            <a:avLst/>
          </a:prstGeom>
          <a:noFill/>
          <a:ln w="38100" cap="flat" cmpd="sng" algn="ctr">
            <a:solidFill>
              <a:srgbClr val="0070C0"/>
            </a:solidFill>
            <a:prstDash val="solid"/>
            <a:round/>
            <a:headEnd type="none" w="med" len="med"/>
            <a:tailEnd type="triangle"/>
          </a:ln>
          <a:effectLst/>
        </p:spPr>
      </p:cxnSp>
      <p:cxnSp>
        <p:nvCxnSpPr>
          <p:cNvPr id="4109" name="Straight Arrow Connector 4108">
            <a:extLst>
              <a:ext uri="{FF2B5EF4-FFF2-40B4-BE49-F238E27FC236}">
                <a16:creationId xmlns:a16="http://schemas.microsoft.com/office/drawing/2014/main" id="{3FC969C0-49F5-7DBF-6738-E0FD765F6811}"/>
              </a:ext>
            </a:extLst>
          </p:cNvPr>
          <p:cNvCxnSpPr>
            <a:cxnSpLocks/>
          </p:cNvCxnSpPr>
          <p:nvPr/>
        </p:nvCxnSpPr>
        <p:spPr bwMode="auto">
          <a:xfrm>
            <a:off x="6787358" y="3415103"/>
            <a:ext cx="0" cy="569261"/>
          </a:xfrm>
          <a:prstGeom prst="straightConnector1">
            <a:avLst/>
          </a:prstGeom>
          <a:noFill/>
          <a:ln w="38100" cap="flat" cmpd="sng" algn="ctr">
            <a:solidFill>
              <a:srgbClr val="0070C0"/>
            </a:solidFill>
            <a:prstDash val="solid"/>
            <a:round/>
            <a:headEnd type="none" w="med" len="med"/>
            <a:tailEnd type="triangle"/>
          </a:ln>
          <a:effectLst/>
        </p:spPr>
      </p:cxnSp>
      <p:cxnSp>
        <p:nvCxnSpPr>
          <p:cNvPr id="4110" name="Straight Arrow Connector 4109">
            <a:extLst>
              <a:ext uri="{FF2B5EF4-FFF2-40B4-BE49-F238E27FC236}">
                <a16:creationId xmlns:a16="http://schemas.microsoft.com/office/drawing/2014/main" id="{0A3DBF42-86C0-927B-7412-402C26D1A2AF}"/>
              </a:ext>
            </a:extLst>
          </p:cNvPr>
          <p:cNvCxnSpPr>
            <a:cxnSpLocks/>
          </p:cNvCxnSpPr>
          <p:nvPr/>
        </p:nvCxnSpPr>
        <p:spPr bwMode="auto">
          <a:xfrm flipV="1">
            <a:off x="7257373" y="3394512"/>
            <a:ext cx="0" cy="531405"/>
          </a:xfrm>
          <a:prstGeom prst="straightConnector1">
            <a:avLst/>
          </a:prstGeom>
          <a:noFill/>
          <a:ln w="38100" cap="flat" cmpd="sng" algn="ctr">
            <a:solidFill>
              <a:srgbClr val="00B050"/>
            </a:solidFill>
            <a:prstDash val="solid"/>
            <a:round/>
            <a:headEnd type="none" w="med" len="med"/>
            <a:tailEnd type="triangle"/>
          </a:ln>
          <a:effectLst/>
        </p:spPr>
      </p:cxnSp>
      <p:cxnSp>
        <p:nvCxnSpPr>
          <p:cNvPr id="4111" name="Straight Arrow Connector 4110">
            <a:extLst>
              <a:ext uri="{FF2B5EF4-FFF2-40B4-BE49-F238E27FC236}">
                <a16:creationId xmlns:a16="http://schemas.microsoft.com/office/drawing/2014/main" id="{80930DE9-2313-AD89-C292-4742C5B17D2C}"/>
              </a:ext>
            </a:extLst>
          </p:cNvPr>
          <p:cNvCxnSpPr>
            <a:cxnSpLocks/>
          </p:cNvCxnSpPr>
          <p:nvPr/>
        </p:nvCxnSpPr>
        <p:spPr bwMode="auto">
          <a:xfrm flipV="1">
            <a:off x="7409268" y="3398863"/>
            <a:ext cx="0" cy="556936"/>
          </a:xfrm>
          <a:prstGeom prst="straightConnector1">
            <a:avLst/>
          </a:prstGeom>
          <a:noFill/>
          <a:ln w="38100" cap="flat" cmpd="sng" algn="ctr">
            <a:solidFill>
              <a:srgbClr val="FFC000"/>
            </a:solidFill>
            <a:prstDash val="solid"/>
            <a:round/>
            <a:headEnd type="none" w="med" len="med"/>
            <a:tailEnd type="triangle"/>
          </a:ln>
          <a:effectLst/>
        </p:spPr>
      </p:cxnSp>
      <p:cxnSp>
        <p:nvCxnSpPr>
          <p:cNvPr id="4116" name="Straight Arrow Connector 4115">
            <a:extLst>
              <a:ext uri="{FF2B5EF4-FFF2-40B4-BE49-F238E27FC236}">
                <a16:creationId xmlns:a16="http://schemas.microsoft.com/office/drawing/2014/main" id="{44C8B9EE-CB03-9F3D-6508-3FA63C25FAB5}"/>
              </a:ext>
            </a:extLst>
          </p:cNvPr>
          <p:cNvCxnSpPr>
            <a:cxnSpLocks/>
          </p:cNvCxnSpPr>
          <p:nvPr/>
        </p:nvCxnSpPr>
        <p:spPr bwMode="auto">
          <a:xfrm flipV="1">
            <a:off x="7257373" y="2313498"/>
            <a:ext cx="0" cy="531405"/>
          </a:xfrm>
          <a:prstGeom prst="straightConnector1">
            <a:avLst/>
          </a:prstGeom>
          <a:noFill/>
          <a:ln w="38100" cap="flat" cmpd="sng" algn="ctr">
            <a:solidFill>
              <a:srgbClr val="00B050"/>
            </a:solidFill>
            <a:prstDash val="solid"/>
            <a:round/>
            <a:headEnd type="none" w="med" len="med"/>
            <a:tailEnd type="triangle"/>
          </a:ln>
          <a:effectLst/>
        </p:spPr>
      </p:cxnSp>
      <p:cxnSp>
        <p:nvCxnSpPr>
          <p:cNvPr id="4117" name="Straight Arrow Connector 4116">
            <a:extLst>
              <a:ext uri="{FF2B5EF4-FFF2-40B4-BE49-F238E27FC236}">
                <a16:creationId xmlns:a16="http://schemas.microsoft.com/office/drawing/2014/main" id="{1BDAB08C-BF7B-AFCD-5EBF-9A8C00B66B48}"/>
              </a:ext>
            </a:extLst>
          </p:cNvPr>
          <p:cNvCxnSpPr>
            <a:cxnSpLocks/>
          </p:cNvCxnSpPr>
          <p:nvPr/>
        </p:nvCxnSpPr>
        <p:spPr bwMode="auto">
          <a:xfrm flipV="1">
            <a:off x="7409268" y="2302859"/>
            <a:ext cx="0" cy="556936"/>
          </a:xfrm>
          <a:prstGeom prst="straightConnector1">
            <a:avLst/>
          </a:prstGeom>
          <a:noFill/>
          <a:ln w="38100" cap="flat" cmpd="sng" algn="ctr">
            <a:solidFill>
              <a:srgbClr val="FFC000"/>
            </a:solidFill>
            <a:prstDash val="solid"/>
            <a:round/>
            <a:headEnd type="none" w="med" len="med"/>
            <a:tailEnd type="triangle"/>
          </a:ln>
          <a:effectLst/>
        </p:spPr>
      </p:cxnSp>
      <p:sp>
        <p:nvSpPr>
          <p:cNvPr id="4121" name="TextBox 4120">
            <a:extLst>
              <a:ext uri="{FF2B5EF4-FFF2-40B4-BE49-F238E27FC236}">
                <a16:creationId xmlns:a16="http://schemas.microsoft.com/office/drawing/2014/main" id="{EFC936CF-5F72-DF9F-0E52-A4E0ACDE213A}"/>
              </a:ext>
            </a:extLst>
          </p:cNvPr>
          <p:cNvSpPr txBox="1"/>
          <p:nvPr/>
        </p:nvSpPr>
        <p:spPr>
          <a:xfrm>
            <a:off x="5465690" y="4109681"/>
            <a:ext cx="2329195" cy="1061829"/>
          </a:xfrm>
          <a:prstGeom prst="rect">
            <a:avLst/>
          </a:prstGeom>
          <a:noFill/>
        </p:spPr>
        <p:txBody>
          <a:bodyPr wrap="square">
            <a:spAutoFit/>
          </a:bodyPr>
          <a:lstStyle/>
          <a:p>
            <a:pPr lvl="1" eaLnBrk="1" hangingPunct="1">
              <a:lnSpc>
                <a:spcPct val="90000"/>
              </a:lnSpc>
            </a:pPr>
            <a:r>
              <a:rPr lang="en-US" sz="1400" kern="0" dirty="0"/>
              <a:t>Two FIFOs guarantee that an upgrade request cannot block a response message</a:t>
            </a:r>
          </a:p>
        </p:txBody>
      </p:sp>
      <p:sp>
        <p:nvSpPr>
          <p:cNvPr id="4125" name="TextBox 4124">
            <a:extLst>
              <a:ext uri="{FF2B5EF4-FFF2-40B4-BE49-F238E27FC236}">
                <a16:creationId xmlns:a16="http://schemas.microsoft.com/office/drawing/2014/main" id="{B5ACECBB-1172-3A84-5B32-1C4D5FD1E2F5}"/>
              </a:ext>
            </a:extLst>
          </p:cNvPr>
          <p:cNvSpPr txBox="1"/>
          <p:nvPr/>
        </p:nvSpPr>
        <p:spPr>
          <a:xfrm>
            <a:off x="5790683" y="1306545"/>
            <a:ext cx="3307379" cy="867930"/>
          </a:xfrm>
          <a:prstGeom prst="rect">
            <a:avLst/>
          </a:prstGeom>
          <a:noFill/>
        </p:spPr>
        <p:txBody>
          <a:bodyPr wrap="square">
            <a:spAutoFit/>
          </a:bodyPr>
          <a:lstStyle/>
          <a:p>
            <a:pPr lvl="1" eaLnBrk="1" hangingPunct="1">
              <a:lnSpc>
                <a:spcPct val="90000"/>
              </a:lnSpc>
            </a:pPr>
            <a:r>
              <a:rPr lang="en-US" sz="1400" kern="0" dirty="0"/>
              <a:t>A downgrade request always completes and therefore it can share the same FIFO as for response messages</a:t>
            </a:r>
            <a:endParaRPr lang="en-US" sz="1800" kern="0" dirty="0"/>
          </a:p>
        </p:txBody>
      </p:sp>
      <p:sp>
        <p:nvSpPr>
          <p:cNvPr id="4126" name="TextBox 4125">
            <a:extLst>
              <a:ext uri="{FF2B5EF4-FFF2-40B4-BE49-F238E27FC236}">
                <a16:creationId xmlns:a16="http://schemas.microsoft.com/office/drawing/2014/main" id="{E381EE66-4EE8-B0E5-7D8C-77E3B5EBF4A5}"/>
              </a:ext>
            </a:extLst>
          </p:cNvPr>
          <p:cNvSpPr txBox="1"/>
          <p:nvPr/>
        </p:nvSpPr>
        <p:spPr>
          <a:xfrm>
            <a:off x="3684424" y="1352167"/>
            <a:ext cx="1179453" cy="400110"/>
          </a:xfrm>
          <a:prstGeom prst="rect">
            <a:avLst/>
          </a:prstGeom>
          <a:noFill/>
        </p:spPr>
        <p:txBody>
          <a:bodyPr wrap="square" rtlCol="0">
            <a:spAutoFit/>
          </a:bodyPr>
          <a:lstStyle/>
          <a:p>
            <a:r>
              <a:rPr lang="en-US" b="1" dirty="0"/>
              <a:t>child</a:t>
            </a:r>
          </a:p>
        </p:txBody>
      </p:sp>
      <p:sp>
        <p:nvSpPr>
          <p:cNvPr id="4127" name="TextBox 4126">
            <a:extLst>
              <a:ext uri="{FF2B5EF4-FFF2-40B4-BE49-F238E27FC236}">
                <a16:creationId xmlns:a16="http://schemas.microsoft.com/office/drawing/2014/main" id="{3E976CB7-4B14-5FDD-691B-1F55735511AA}"/>
              </a:ext>
            </a:extLst>
          </p:cNvPr>
          <p:cNvSpPr txBox="1"/>
          <p:nvPr/>
        </p:nvSpPr>
        <p:spPr>
          <a:xfrm>
            <a:off x="3685375" y="4113414"/>
            <a:ext cx="1179453" cy="400110"/>
          </a:xfrm>
          <a:prstGeom prst="rect">
            <a:avLst/>
          </a:prstGeom>
          <a:noFill/>
        </p:spPr>
        <p:txBody>
          <a:bodyPr wrap="square" rtlCol="0">
            <a:spAutoFit/>
          </a:bodyPr>
          <a:lstStyle/>
          <a:p>
            <a:r>
              <a:rPr lang="en-US" b="1" dirty="0"/>
              <a:t>parent</a:t>
            </a:r>
          </a:p>
        </p:txBody>
      </p:sp>
      <p:sp>
        <p:nvSpPr>
          <p:cNvPr id="4128" name="TextBox 4127">
            <a:extLst>
              <a:ext uri="{FF2B5EF4-FFF2-40B4-BE49-F238E27FC236}">
                <a16:creationId xmlns:a16="http://schemas.microsoft.com/office/drawing/2014/main" id="{91435BF1-1E17-E483-0A69-7308891B7B3F}"/>
              </a:ext>
            </a:extLst>
          </p:cNvPr>
          <p:cNvSpPr txBox="1"/>
          <p:nvPr/>
        </p:nvSpPr>
        <p:spPr>
          <a:xfrm>
            <a:off x="568665" y="6236857"/>
            <a:ext cx="8444996" cy="341632"/>
          </a:xfrm>
          <a:prstGeom prst="rect">
            <a:avLst/>
          </a:prstGeom>
          <a:noFill/>
        </p:spPr>
        <p:txBody>
          <a:bodyPr wrap="square">
            <a:spAutoFit/>
          </a:bodyPr>
          <a:lstStyle/>
          <a:p>
            <a:pPr lvl="1" eaLnBrk="1" hangingPunct="1">
              <a:lnSpc>
                <a:spcPct val="90000"/>
              </a:lnSpc>
            </a:pPr>
            <a:r>
              <a:rPr lang="en-US" sz="1800" kern="0" dirty="0">
                <a:sym typeface="Wingdings" pitchFamily="2" charset="2"/>
              </a:rPr>
              <a:t> </a:t>
            </a:r>
            <a:r>
              <a:rPr lang="en-US" sz="1800" kern="0" dirty="0"/>
              <a:t>The same idea extends across a hierarchy of cache-levels</a:t>
            </a:r>
          </a:p>
        </p:txBody>
      </p:sp>
      <p:sp>
        <p:nvSpPr>
          <p:cNvPr id="38" name="Slide Number Placeholder 37">
            <a:extLst>
              <a:ext uri="{FF2B5EF4-FFF2-40B4-BE49-F238E27FC236}">
                <a16:creationId xmlns:a16="http://schemas.microsoft.com/office/drawing/2014/main" id="{D28AABE7-97C8-3FEE-850B-908B500D1BF0}"/>
              </a:ext>
            </a:extLst>
          </p:cNvPr>
          <p:cNvSpPr>
            <a:spLocks noGrp="1"/>
          </p:cNvSpPr>
          <p:nvPr>
            <p:ph type="sldNum" sz="quarter" idx="11"/>
          </p:nvPr>
        </p:nvSpPr>
        <p:spPr/>
        <p:txBody>
          <a:bodyPr/>
          <a:lstStyle/>
          <a:p>
            <a:r>
              <a:rPr lang="en-US" dirty="0"/>
              <a:t>L13-</a:t>
            </a:r>
            <a:fld id="{53294580-05E8-4585-908E-66FCC5062CA7}" type="slidenum">
              <a:rPr lang="en-US" smtClean="0"/>
              <a:pPr>
                <a:defRPr/>
              </a:pPr>
              <a:t>14</a:t>
            </a:fld>
            <a:endParaRPr lang="en-US"/>
          </a:p>
        </p:txBody>
      </p:sp>
    </p:spTree>
    <p:extLst>
      <p:ext uri="{BB962C8B-B14F-4D97-AF65-F5344CB8AC3E}">
        <p14:creationId xmlns:p14="http://schemas.microsoft.com/office/powerpoint/2010/main" val="65248301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0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0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10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1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1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09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1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12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10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103" grpId="0"/>
      <p:bldP spid="4121" grpId="0"/>
      <p:bldP spid="4125" grpId="0"/>
      <p:bldP spid="412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Protocol Implementation</a:t>
            </a:r>
          </a:p>
        </p:txBody>
      </p:sp>
      <p:sp>
        <p:nvSpPr>
          <p:cNvPr id="3" name="Content Placeholder 2"/>
          <p:cNvSpPr>
            <a:spLocks noGrp="1"/>
          </p:cNvSpPr>
          <p:nvPr>
            <p:ph idx="1"/>
          </p:nvPr>
        </p:nvSpPr>
        <p:spPr>
          <a:xfrm>
            <a:off x="570781" y="1498958"/>
            <a:ext cx="7772400" cy="5135759"/>
          </a:xfrm>
        </p:spPr>
        <p:txBody>
          <a:bodyPr/>
          <a:lstStyle/>
          <a:p>
            <a:pPr marL="173038" indent="-173038" eaLnBrk="1" hangingPunct="1"/>
            <a:r>
              <a:rPr lang="en-US" sz="2400" dirty="0"/>
              <a:t>It never makes sense to have two outstanding requests for the same address from the same processor/cache</a:t>
            </a:r>
          </a:p>
          <a:p>
            <a:pPr marL="173038" indent="-173038" eaLnBrk="1" hangingPunct="1"/>
            <a:r>
              <a:rPr lang="en-US" sz="2400" dirty="0"/>
              <a:t>It is possible to have multiple requests for the same address from different processors. Hence there is a need to arbitrate requests</a:t>
            </a:r>
          </a:p>
          <a:p>
            <a:pPr marL="173038" indent="-173038" eaLnBrk="1" hangingPunct="1"/>
            <a:r>
              <a:rPr lang="en-US" sz="2400" dirty="0"/>
              <a:t>A cache needs to be able to evict an address in order to make room for a different address</a:t>
            </a:r>
          </a:p>
          <a:p>
            <a:pPr marL="573088" lvl="1" indent="-173038" eaLnBrk="1" hangingPunct="1"/>
            <a:r>
              <a:rPr lang="en-US" sz="2000" dirty="0"/>
              <a:t>Voluntary downgrade</a:t>
            </a:r>
          </a:p>
          <a:p>
            <a:pPr marL="173038" indent="-173038" eaLnBrk="1" hangingPunct="1"/>
            <a:r>
              <a:rPr lang="en-US" sz="2400" dirty="0"/>
              <a:t>Memory system (higher-level cache) should be able to force a lower-level cache to downgrade</a:t>
            </a:r>
          </a:p>
          <a:p>
            <a:pPr marL="573088" lvl="1" indent="-173038" eaLnBrk="1" hangingPunct="1"/>
            <a:r>
              <a:rPr lang="en-US" sz="2000" dirty="0"/>
              <a:t>caches need to  keep track of the state of their children’s caches </a:t>
            </a:r>
          </a:p>
        </p:txBody>
      </p:sp>
      <p:sp>
        <p:nvSpPr>
          <p:cNvPr id="4" name="Date Placeholder 3">
            <a:extLst>
              <a:ext uri="{FF2B5EF4-FFF2-40B4-BE49-F238E27FC236}">
                <a16:creationId xmlns:a16="http://schemas.microsoft.com/office/drawing/2014/main" id="{37BEC069-7874-9B8A-AA2A-587E66E49996}"/>
              </a:ext>
            </a:extLst>
          </p:cNvPr>
          <p:cNvSpPr>
            <a:spLocks noGrp="1"/>
          </p:cNvSpPr>
          <p:nvPr>
            <p:ph type="dt" sz="half" idx="10"/>
          </p:nvPr>
        </p:nvSpPr>
        <p:spPr/>
        <p:txBody>
          <a:bodyPr/>
          <a:lstStyle/>
          <a:p>
            <a:pPr>
              <a:defRPr/>
            </a:pPr>
            <a:r>
              <a:rPr lang="en-US"/>
              <a:t>March 21, 2024</a:t>
            </a:r>
            <a:endParaRPr lang="en-US" dirty="0"/>
          </a:p>
        </p:txBody>
      </p:sp>
      <p:sp>
        <p:nvSpPr>
          <p:cNvPr id="7" name="Slide Number Placeholder 6">
            <a:extLst>
              <a:ext uri="{FF2B5EF4-FFF2-40B4-BE49-F238E27FC236}">
                <a16:creationId xmlns:a16="http://schemas.microsoft.com/office/drawing/2014/main" id="{10C3F33C-A569-0E1A-495C-2165FE8DA5AD}"/>
              </a:ext>
            </a:extLst>
          </p:cNvPr>
          <p:cNvSpPr>
            <a:spLocks noGrp="1"/>
          </p:cNvSpPr>
          <p:nvPr>
            <p:ph type="sldNum" sz="quarter" idx="11"/>
          </p:nvPr>
        </p:nvSpPr>
        <p:spPr/>
        <p:txBody>
          <a:bodyPr/>
          <a:lstStyle/>
          <a:p>
            <a:r>
              <a:rPr lang="en-US" dirty="0"/>
              <a:t>L13-</a:t>
            </a:r>
            <a:fld id="{53294580-05E8-4585-908E-66FCC5062CA7}" type="slidenum">
              <a:rPr lang="en-US" smtClean="0"/>
              <a:pPr>
                <a:defRPr/>
              </a:pPr>
              <a:t>15</a:t>
            </a:fld>
            <a:endParaRPr lang="en-US"/>
          </a:p>
        </p:txBody>
      </p:sp>
    </p:spTree>
    <p:extLst>
      <p:ext uri="{BB962C8B-B14F-4D97-AF65-F5344CB8AC3E}">
        <p14:creationId xmlns:p14="http://schemas.microsoft.com/office/powerpoint/2010/main" val="3989798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Consequences of distributed protocol</a:t>
            </a:r>
          </a:p>
        </p:txBody>
      </p:sp>
      <p:sp>
        <p:nvSpPr>
          <p:cNvPr id="3" name="Content Placeholder 2"/>
          <p:cNvSpPr>
            <a:spLocks noGrp="1"/>
          </p:cNvSpPr>
          <p:nvPr>
            <p:ph idx="1"/>
          </p:nvPr>
        </p:nvSpPr>
        <p:spPr>
          <a:xfrm>
            <a:off x="632460" y="1562100"/>
            <a:ext cx="7772400" cy="3230880"/>
          </a:xfrm>
        </p:spPr>
        <p:txBody>
          <a:bodyPr/>
          <a:lstStyle/>
          <a:p>
            <a:r>
              <a:rPr lang="en-US" sz="2400" dirty="0"/>
              <a:t>In a single cache system, a cache could go to sleep after it issues a request for a missing line</a:t>
            </a:r>
          </a:p>
          <a:p>
            <a:r>
              <a:rPr lang="en-US" sz="2400" dirty="0"/>
              <a:t>However, in a multicache system, a cache may receive an invalidation request at any time from other caches (via its parent); such requests cannot be ignored otherwise the system will deadlock</a:t>
            </a:r>
          </a:p>
          <a:p>
            <a:pPr lvl="1"/>
            <a:r>
              <a:rPr lang="en-US" sz="2000" dirty="0"/>
              <a:t>none of the requests may be able to complete  </a:t>
            </a:r>
          </a:p>
        </p:txBody>
      </p:sp>
      <p:sp>
        <p:nvSpPr>
          <p:cNvPr id="7" name="TextBox 6"/>
          <p:cNvSpPr txBox="1"/>
          <p:nvPr/>
        </p:nvSpPr>
        <p:spPr>
          <a:xfrm>
            <a:off x="1653541" y="5151120"/>
            <a:ext cx="6842760" cy="707886"/>
          </a:xfrm>
          <a:prstGeom prst="rect">
            <a:avLst/>
          </a:prstGeom>
          <a:noFill/>
        </p:spPr>
        <p:txBody>
          <a:bodyPr wrap="square" rtlCol="0">
            <a:spAutoFit/>
          </a:bodyPr>
          <a:lstStyle/>
          <a:p>
            <a:r>
              <a:rPr lang="en-US" dirty="0">
                <a:solidFill>
                  <a:srgbClr val="FF0000"/>
                </a:solidFill>
                <a:latin typeface="Comic Sans MS" panose="030F0702030302020204" pitchFamily="66" charset="0"/>
              </a:rPr>
              <a:t>A difficult part of the protocol design is to determine which request can arrive in a given state</a:t>
            </a:r>
          </a:p>
        </p:txBody>
      </p:sp>
      <p:sp>
        <p:nvSpPr>
          <p:cNvPr id="8" name="Date Placeholder 7">
            <a:extLst>
              <a:ext uri="{FF2B5EF4-FFF2-40B4-BE49-F238E27FC236}">
                <a16:creationId xmlns:a16="http://schemas.microsoft.com/office/drawing/2014/main" id="{3195688F-D36D-B843-D8D1-19CDE8A7DB0E}"/>
              </a:ext>
            </a:extLst>
          </p:cNvPr>
          <p:cNvSpPr>
            <a:spLocks noGrp="1"/>
          </p:cNvSpPr>
          <p:nvPr>
            <p:ph type="dt" sz="half" idx="10"/>
          </p:nvPr>
        </p:nvSpPr>
        <p:spPr/>
        <p:txBody>
          <a:bodyPr/>
          <a:lstStyle/>
          <a:p>
            <a:pPr>
              <a:defRPr/>
            </a:pPr>
            <a:r>
              <a:rPr lang="en-US"/>
              <a:t>March 21, 2024</a:t>
            </a:r>
            <a:endParaRPr lang="en-US" dirty="0"/>
          </a:p>
        </p:txBody>
      </p:sp>
      <p:sp>
        <p:nvSpPr>
          <p:cNvPr id="5" name="Slide Number Placeholder 4">
            <a:extLst>
              <a:ext uri="{FF2B5EF4-FFF2-40B4-BE49-F238E27FC236}">
                <a16:creationId xmlns:a16="http://schemas.microsoft.com/office/drawing/2014/main" id="{3EAEED28-9680-91D5-40B7-FBFC254CDF46}"/>
              </a:ext>
            </a:extLst>
          </p:cNvPr>
          <p:cNvSpPr>
            <a:spLocks noGrp="1"/>
          </p:cNvSpPr>
          <p:nvPr>
            <p:ph type="sldNum" sz="quarter" idx="11"/>
          </p:nvPr>
        </p:nvSpPr>
        <p:spPr/>
        <p:txBody>
          <a:bodyPr/>
          <a:lstStyle/>
          <a:p>
            <a:r>
              <a:rPr lang="en-US" dirty="0"/>
              <a:t>L13-</a:t>
            </a:r>
            <a:fld id="{53294580-05E8-4585-908E-66FCC5062CA7}" type="slidenum">
              <a:rPr lang="en-US" smtClean="0"/>
              <a:pPr>
                <a:defRPr/>
              </a:pPr>
              <a:t>16</a:t>
            </a:fld>
            <a:endParaRPr lang="en-US"/>
          </a:p>
        </p:txBody>
      </p:sp>
    </p:spTree>
    <p:extLst>
      <p:ext uri="{BB962C8B-B14F-4D97-AF65-F5344CB8AC3E}">
        <p14:creationId xmlns:p14="http://schemas.microsoft.com/office/powerpoint/2010/main" val="3266254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Example: CC protocol implementation for blocking caches</a:t>
            </a:r>
          </a:p>
        </p:txBody>
      </p:sp>
      <p:sp>
        <p:nvSpPr>
          <p:cNvPr id="4" name="Date Placeholder 3">
            <a:extLst>
              <a:ext uri="{FF2B5EF4-FFF2-40B4-BE49-F238E27FC236}">
                <a16:creationId xmlns:a16="http://schemas.microsoft.com/office/drawing/2014/main" id="{18B2AFA3-00F3-8B51-B07B-89676BC045F4}"/>
              </a:ext>
            </a:extLst>
          </p:cNvPr>
          <p:cNvSpPr>
            <a:spLocks noGrp="1"/>
          </p:cNvSpPr>
          <p:nvPr>
            <p:ph type="dt" sz="quarter" idx="10"/>
          </p:nvPr>
        </p:nvSpPr>
        <p:spPr/>
        <p:txBody>
          <a:bodyPr/>
          <a:lstStyle/>
          <a:p>
            <a:pPr>
              <a:defRPr/>
            </a:pPr>
            <a:r>
              <a:rPr lang="en-US"/>
              <a:t>March 21, 2024</a:t>
            </a:r>
            <a:endParaRPr lang="en-US" dirty="0"/>
          </a:p>
        </p:txBody>
      </p:sp>
      <p:sp>
        <p:nvSpPr>
          <p:cNvPr id="7" name="Subtitle 6">
            <a:extLst>
              <a:ext uri="{FF2B5EF4-FFF2-40B4-BE49-F238E27FC236}">
                <a16:creationId xmlns:a16="http://schemas.microsoft.com/office/drawing/2014/main" id="{97D8C2D5-2245-64F2-6A25-34056F7F7D64}"/>
              </a:ext>
            </a:extLst>
          </p:cNvPr>
          <p:cNvSpPr>
            <a:spLocks noGrp="1"/>
          </p:cNvSpPr>
          <p:nvPr>
            <p:ph type="subTitle" idx="1"/>
          </p:nvPr>
        </p:nvSpPr>
        <p:spPr/>
        <p:txBody>
          <a:bodyPr/>
          <a:lstStyle/>
          <a:p>
            <a:endParaRPr lang="en-US"/>
          </a:p>
        </p:txBody>
      </p:sp>
      <p:sp>
        <p:nvSpPr>
          <p:cNvPr id="5" name="Slide Number Placeholder 4">
            <a:extLst>
              <a:ext uri="{FF2B5EF4-FFF2-40B4-BE49-F238E27FC236}">
                <a16:creationId xmlns:a16="http://schemas.microsoft.com/office/drawing/2014/main" id="{99E6A6BF-E8D0-D68C-4A52-40CEB73DE3D7}"/>
              </a:ext>
            </a:extLst>
          </p:cNvPr>
          <p:cNvSpPr>
            <a:spLocks noGrp="1"/>
          </p:cNvSpPr>
          <p:nvPr>
            <p:ph type="sldNum" sz="quarter" idx="11"/>
          </p:nvPr>
        </p:nvSpPr>
        <p:spPr/>
        <p:txBody>
          <a:bodyPr/>
          <a:lstStyle/>
          <a:p>
            <a:r>
              <a:rPr lang="en-US" dirty="0"/>
              <a:t>L13-</a:t>
            </a:r>
            <a:fld id="{6D66DF8F-9E10-4DDB-8C1E-68662AECA336}" type="slidenum">
              <a:rPr lang="en-US" smtClean="0"/>
              <a:pPr>
                <a:defRPr/>
              </a:pPr>
              <a:t>17</a:t>
            </a:fld>
            <a:endParaRPr lang="en-US"/>
          </a:p>
        </p:txBody>
      </p:sp>
    </p:spTree>
    <p:extLst>
      <p:ext uri="{BB962C8B-B14F-4D97-AF65-F5344CB8AC3E}">
        <p14:creationId xmlns:p14="http://schemas.microsoft.com/office/powerpoint/2010/main" val="572739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76BE0-9A71-BFC4-5F41-B18C7332686F}"/>
              </a:ext>
            </a:extLst>
          </p:cNvPr>
          <p:cNvSpPr>
            <a:spLocks noGrp="1"/>
          </p:cNvSpPr>
          <p:nvPr>
            <p:ph type="title"/>
          </p:nvPr>
        </p:nvSpPr>
        <p:spPr/>
        <p:txBody>
          <a:bodyPr/>
          <a:lstStyle/>
          <a:p>
            <a:r>
              <a:rPr lang="en-US" dirty="0"/>
              <a:t>Scenarios to be handled</a:t>
            </a:r>
          </a:p>
        </p:txBody>
      </p:sp>
      <p:sp>
        <p:nvSpPr>
          <p:cNvPr id="4" name="Date Placeholder 3">
            <a:extLst>
              <a:ext uri="{FF2B5EF4-FFF2-40B4-BE49-F238E27FC236}">
                <a16:creationId xmlns:a16="http://schemas.microsoft.com/office/drawing/2014/main" id="{8DB96721-52A9-F270-8DCD-F71463717C78}"/>
              </a:ext>
            </a:extLst>
          </p:cNvPr>
          <p:cNvSpPr>
            <a:spLocks noGrp="1"/>
          </p:cNvSpPr>
          <p:nvPr>
            <p:ph type="dt" sz="half" idx="10"/>
          </p:nvPr>
        </p:nvSpPr>
        <p:spPr/>
        <p:txBody>
          <a:bodyPr/>
          <a:lstStyle/>
          <a:p>
            <a:pPr>
              <a:defRPr/>
            </a:pPr>
            <a:r>
              <a:rPr lang="en-US"/>
              <a:t>March 21, 2024</a:t>
            </a:r>
            <a:endParaRPr lang="en-US" dirty="0"/>
          </a:p>
        </p:txBody>
      </p:sp>
      <p:sp>
        <p:nvSpPr>
          <p:cNvPr id="7" name="TextBox 6">
            <a:extLst>
              <a:ext uri="{FF2B5EF4-FFF2-40B4-BE49-F238E27FC236}">
                <a16:creationId xmlns:a16="http://schemas.microsoft.com/office/drawing/2014/main" id="{9D101509-C6B9-0A0B-ABC7-BF9D473F57FC}"/>
              </a:ext>
            </a:extLst>
          </p:cNvPr>
          <p:cNvSpPr txBox="1"/>
          <p:nvPr/>
        </p:nvSpPr>
        <p:spPr>
          <a:xfrm>
            <a:off x="3753256" y="3823626"/>
            <a:ext cx="5210081" cy="2554545"/>
          </a:xfrm>
          <a:prstGeom prst="rect">
            <a:avLst/>
          </a:prstGeom>
          <a:noFill/>
        </p:spPr>
        <p:txBody>
          <a:bodyPr wrap="none" rtlCol="0">
            <a:spAutoFit/>
          </a:bodyPr>
          <a:lstStyle/>
          <a:p>
            <a:r>
              <a:rPr lang="en-US" dirty="0"/>
              <a:t>1 Up-</a:t>
            </a:r>
            <a:r>
              <a:rPr lang="en-US" dirty="0" err="1"/>
              <a:t>req</a:t>
            </a:r>
            <a:r>
              <a:rPr lang="en-US" dirty="0"/>
              <a:t> send (cache)</a:t>
            </a:r>
          </a:p>
          <a:p>
            <a:r>
              <a:rPr lang="en-US" dirty="0"/>
              <a:t>2 Up-</a:t>
            </a:r>
            <a:r>
              <a:rPr lang="en-US" dirty="0" err="1"/>
              <a:t>req</a:t>
            </a:r>
            <a:r>
              <a:rPr lang="en-US" dirty="0"/>
              <a:t> </a:t>
            </a:r>
            <a:r>
              <a:rPr lang="en-US" dirty="0" err="1"/>
              <a:t>proc</a:t>
            </a:r>
            <a:r>
              <a:rPr lang="en-US" dirty="0"/>
              <a:t>, Up </a:t>
            </a:r>
            <a:r>
              <a:rPr lang="en-US" dirty="0" err="1"/>
              <a:t>resp</a:t>
            </a:r>
            <a:r>
              <a:rPr lang="en-US" dirty="0"/>
              <a:t> send (memory)</a:t>
            </a:r>
          </a:p>
          <a:p>
            <a:r>
              <a:rPr lang="en-US" dirty="0"/>
              <a:t>3 Up-</a:t>
            </a:r>
            <a:r>
              <a:rPr lang="en-US" dirty="0" err="1"/>
              <a:t>resp</a:t>
            </a:r>
            <a:r>
              <a:rPr lang="en-US" dirty="0"/>
              <a:t> </a:t>
            </a:r>
            <a:r>
              <a:rPr lang="en-US" dirty="0" err="1"/>
              <a:t>proc</a:t>
            </a:r>
            <a:r>
              <a:rPr lang="en-US" dirty="0"/>
              <a:t> (cache)</a:t>
            </a:r>
          </a:p>
          <a:p>
            <a:r>
              <a:rPr lang="en-US" dirty="0"/>
              <a:t>4 </a:t>
            </a:r>
            <a:r>
              <a:rPr lang="en-US" dirty="0" err="1"/>
              <a:t>Dn-req</a:t>
            </a:r>
            <a:r>
              <a:rPr lang="en-US" dirty="0"/>
              <a:t> send (memory)</a:t>
            </a:r>
          </a:p>
          <a:p>
            <a:r>
              <a:rPr lang="en-US" dirty="0"/>
              <a:t>5 </a:t>
            </a:r>
            <a:r>
              <a:rPr lang="en-US" dirty="0" err="1"/>
              <a:t>Dn-req</a:t>
            </a:r>
            <a:r>
              <a:rPr lang="en-US" dirty="0"/>
              <a:t> </a:t>
            </a:r>
            <a:r>
              <a:rPr lang="en-US" dirty="0" err="1"/>
              <a:t>proc</a:t>
            </a:r>
            <a:r>
              <a:rPr lang="en-US" dirty="0"/>
              <a:t>, </a:t>
            </a:r>
            <a:r>
              <a:rPr lang="en-US" dirty="0" err="1"/>
              <a:t>Dn</a:t>
            </a:r>
            <a:r>
              <a:rPr lang="en-US" dirty="0"/>
              <a:t> </a:t>
            </a:r>
            <a:r>
              <a:rPr lang="en-US" dirty="0" err="1"/>
              <a:t>resp</a:t>
            </a:r>
            <a:r>
              <a:rPr lang="en-US" dirty="0"/>
              <a:t> send (cache)</a:t>
            </a:r>
          </a:p>
          <a:p>
            <a:r>
              <a:rPr lang="en-US" dirty="0"/>
              <a:t>6 </a:t>
            </a:r>
            <a:r>
              <a:rPr lang="en-US" dirty="0" err="1"/>
              <a:t>Dn-resp</a:t>
            </a:r>
            <a:r>
              <a:rPr lang="en-US" dirty="0"/>
              <a:t> </a:t>
            </a:r>
            <a:r>
              <a:rPr lang="en-US" dirty="0" err="1"/>
              <a:t>proc</a:t>
            </a:r>
            <a:r>
              <a:rPr lang="en-US" dirty="0"/>
              <a:t> (memory)</a:t>
            </a:r>
          </a:p>
          <a:p>
            <a:r>
              <a:rPr lang="en-US" dirty="0"/>
              <a:t>7 </a:t>
            </a:r>
            <a:r>
              <a:rPr lang="en-US" dirty="0" err="1">
                <a:solidFill>
                  <a:schemeClr val="tx1">
                    <a:lumMod val="60000"/>
                    <a:lumOff val="40000"/>
                  </a:schemeClr>
                </a:solidFill>
              </a:rPr>
              <a:t>Dn-req</a:t>
            </a:r>
            <a:r>
              <a:rPr lang="en-US" dirty="0">
                <a:solidFill>
                  <a:schemeClr val="tx1">
                    <a:lumMod val="60000"/>
                    <a:lumOff val="40000"/>
                  </a:schemeClr>
                </a:solidFill>
              </a:rPr>
              <a:t> </a:t>
            </a:r>
            <a:r>
              <a:rPr lang="en-US" dirty="0" err="1">
                <a:solidFill>
                  <a:schemeClr val="tx1">
                    <a:lumMod val="60000"/>
                    <a:lumOff val="40000"/>
                  </a:schemeClr>
                </a:solidFill>
              </a:rPr>
              <a:t>proc</a:t>
            </a:r>
            <a:r>
              <a:rPr lang="en-US" dirty="0">
                <a:solidFill>
                  <a:schemeClr val="tx1">
                    <a:lumMod val="60000"/>
                    <a:lumOff val="40000"/>
                  </a:schemeClr>
                </a:solidFill>
              </a:rPr>
              <a:t>, drop (cache)</a:t>
            </a:r>
          </a:p>
          <a:p>
            <a:r>
              <a:rPr lang="en-US" dirty="0"/>
              <a:t>8 </a:t>
            </a:r>
            <a:r>
              <a:rPr lang="en-US" dirty="0">
                <a:solidFill>
                  <a:srgbClr val="0070C0"/>
                </a:solidFill>
              </a:rPr>
              <a:t>Voluntary </a:t>
            </a:r>
            <a:r>
              <a:rPr lang="en-US" dirty="0" err="1">
                <a:solidFill>
                  <a:srgbClr val="0070C0"/>
                </a:solidFill>
              </a:rPr>
              <a:t>Dn-resp</a:t>
            </a:r>
            <a:r>
              <a:rPr lang="en-US" dirty="0">
                <a:solidFill>
                  <a:srgbClr val="0070C0"/>
                </a:solidFill>
              </a:rPr>
              <a:t> (cache)</a:t>
            </a:r>
          </a:p>
        </p:txBody>
      </p:sp>
      <p:sp>
        <p:nvSpPr>
          <p:cNvPr id="9" name="Rectangle 8">
            <a:extLst>
              <a:ext uri="{FF2B5EF4-FFF2-40B4-BE49-F238E27FC236}">
                <a16:creationId xmlns:a16="http://schemas.microsoft.com/office/drawing/2014/main" id="{B548A2B8-4462-8DBE-2927-101B10BD1CCA}"/>
              </a:ext>
            </a:extLst>
          </p:cNvPr>
          <p:cNvSpPr/>
          <p:nvPr/>
        </p:nvSpPr>
        <p:spPr bwMode="auto">
          <a:xfrm>
            <a:off x="765509" y="1541711"/>
            <a:ext cx="2030744" cy="1203615"/>
          </a:xfrm>
          <a:prstGeom prst="rect">
            <a:avLst/>
          </a:prstGeom>
          <a:solidFill>
            <a:schemeClr val="accent2"/>
          </a:solid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accent3"/>
                </a:solidFill>
                <a:effectLst/>
                <a:latin typeface="+mn-lt"/>
              </a:rPr>
              <a:t>Cache</a:t>
            </a:r>
          </a:p>
        </p:txBody>
      </p:sp>
      <p:sp>
        <p:nvSpPr>
          <p:cNvPr id="14" name="Rectangle 13">
            <a:extLst>
              <a:ext uri="{FF2B5EF4-FFF2-40B4-BE49-F238E27FC236}">
                <a16:creationId xmlns:a16="http://schemas.microsoft.com/office/drawing/2014/main" id="{F7998E81-6C47-3D04-D719-2E6EEFA4C54C}"/>
              </a:ext>
            </a:extLst>
          </p:cNvPr>
          <p:cNvSpPr/>
          <p:nvPr/>
        </p:nvSpPr>
        <p:spPr bwMode="auto">
          <a:xfrm>
            <a:off x="884872" y="4496198"/>
            <a:ext cx="2605414" cy="1478072"/>
          </a:xfrm>
          <a:prstGeom prst="rect">
            <a:avLst/>
          </a:prstGeom>
          <a:solidFill>
            <a:schemeClr val="accent2"/>
          </a:solid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accent3"/>
                </a:solidFill>
                <a:effectLst/>
                <a:latin typeface="+mn-lt"/>
              </a:rPr>
              <a:t>Memory</a:t>
            </a:r>
          </a:p>
        </p:txBody>
      </p:sp>
      <p:sp>
        <p:nvSpPr>
          <p:cNvPr id="20" name="Rectangle 19">
            <a:extLst>
              <a:ext uri="{FF2B5EF4-FFF2-40B4-BE49-F238E27FC236}">
                <a16:creationId xmlns:a16="http://schemas.microsoft.com/office/drawing/2014/main" id="{133E8127-7F8C-A84D-3CCF-223F2E3BBD95}"/>
              </a:ext>
            </a:extLst>
          </p:cNvPr>
          <p:cNvSpPr/>
          <p:nvPr/>
        </p:nvSpPr>
        <p:spPr bwMode="auto">
          <a:xfrm>
            <a:off x="3363397" y="1566521"/>
            <a:ext cx="2030744" cy="1203615"/>
          </a:xfrm>
          <a:prstGeom prst="rect">
            <a:avLst/>
          </a:prstGeom>
          <a:solidFill>
            <a:schemeClr val="accent2"/>
          </a:solidFill>
          <a:ln w="9525"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accent3"/>
                </a:solidFill>
                <a:effectLst/>
                <a:latin typeface="+mn-lt"/>
              </a:rPr>
              <a:t>Cache</a:t>
            </a:r>
          </a:p>
        </p:txBody>
      </p:sp>
      <p:sp>
        <p:nvSpPr>
          <p:cNvPr id="26" name="Freeform 25">
            <a:extLst>
              <a:ext uri="{FF2B5EF4-FFF2-40B4-BE49-F238E27FC236}">
                <a16:creationId xmlns:a16="http://schemas.microsoft.com/office/drawing/2014/main" id="{C4FBD6DB-8B7D-A205-8F9F-10168ED40E1E}"/>
              </a:ext>
            </a:extLst>
          </p:cNvPr>
          <p:cNvSpPr/>
          <p:nvPr/>
        </p:nvSpPr>
        <p:spPr bwMode="auto">
          <a:xfrm>
            <a:off x="2987749" y="2881423"/>
            <a:ext cx="1881963" cy="1531089"/>
          </a:xfrm>
          <a:custGeom>
            <a:avLst/>
            <a:gdLst>
              <a:gd name="connsiteX0" fmla="*/ 0 w 2064570"/>
              <a:gd name="connsiteY0" fmla="*/ 1531089 h 1531089"/>
              <a:gd name="connsiteX1" fmla="*/ 308344 w 2064570"/>
              <a:gd name="connsiteY1" fmla="*/ 871870 h 1531089"/>
              <a:gd name="connsiteX2" fmla="*/ 1807535 w 2064570"/>
              <a:gd name="connsiteY2" fmla="*/ 659219 h 1531089"/>
              <a:gd name="connsiteX3" fmla="*/ 2052084 w 2064570"/>
              <a:gd name="connsiteY3" fmla="*/ 0 h 1531089"/>
            </a:gdLst>
            <a:ahLst/>
            <a:cxnLst>
              <a:cxn ang="0">
                <a:pos x="connsiteX0" y="connsiteY0"/>
              </a:cxn>
              <a:cxn ang="0">
                <a:pos x="connsiteX1" y="connsiteY1"/>
              </a:cxn>
              <a:cxn ang="0">
                <a:pos x="connsiteX2" y="connsiteY2"/>
              </a:cxn>
              <a:cxn ang="0">
                <a:pos x="connsiteX3" y="connsiteY3"/>
              </a:cxn>
            </a:cxnLst>
            <a:rect l="l" t="t" r="r" b="b"/>
            <a:pathLst>
              <a:path w="2064570" h="1531089">
                <a:moveTo>
                  <a:pt x="0" y="1531089"/>
                </a:moveTo>
                <a:cubicBezTo>
                  <a:pt x="3544" y="1274135"/>
                  <a:pt x="7088" y="1017182"/>
                  <a:pt x="308344" y="871870"/>
                </a:cubicBezTo>
                <a:cubicBezTo>
                  <a:pt x="609600" y="726558"/>
                  <a:pt x="1516912" y="804531"/>
                  <a:pt x="1807535" y="659219"/>
                </a:cubicBezTo>
                <a:cubicBezTo>
                  <a:pt x="2098158" y="513907"/>
                  <a:pt x="2075121" y="256953"/>
                  <a:pt x="2052084" y="0"/>
                </a:cubicBezTo>
              </a:path>
            </a:pathLst>
          </a:custGeom>
          <a:noFill/>
          <a:ln w="9525" cap="flat" cmpd="sng" algn="ctr">
            <a:solidFill>
              <a:srgbClr val="FF0000"/>
            </a:solidFill>
            <a:prstDash val="sysDash"/>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27" name="Freeform 26">
            <a:extLst>
              <a:ext uri="{FF2B5EF4-FFF2-40B4-BE49-F238E27FC236}">
                <a16:creationId xmlns:a16="http://schemas.microsoft.com/office/drawing/2014/main" id="{A00588A6-C910-6E35-1EB0-BD0025EA5B3A}"/>
              </a:ext>
            </a:extLst>
          </p:cNvPr>
          <p:cNvSpPr/>
          <p:nvPr/>
        </p:nvSpPr>
        <p:spPr bwMode="auto">
          <a:xfrm>
            <a:off x="1842977" y="2831804"/>
            <a:ext cx="2463215" cy="1531089"/>
          </a:xfrm>
          <a:custGeom>
            <a:avLst/>
            <a:gdLst>
              <a:gd name="connsiteX0" fmla="*/ 0 w 2064570"/>
              <a:gd name="connsiteY0" fmla="*/ 1531089 h 1531089"/>
              <a:gd name="connsiteX1" fmla="*/ 308344 w 2064570"/>
              <a:gd name="connsiteY1" fmla="*/ 871870 h 1531089"/>
              <a:gd name="connsiteX2" fmla="*/ 1807535 w 2064570"/>
              <a:gd name="connsiteY2" fmla="*/ 659219 h 1531089"/>
              <a:gd name="connsiteX3" fmla="*/ 2052084 w 2064570"/>
              <a:gd name="connsiteY3" fmla="*/ 0 h 1531089"/>
            </a:gdLst>
            <a:ahLst/>
            <a:cxnLst>
              <a:cxn ang="0">
                <a:pos x="connsiteX0" y="connsiteY0"/>
              </a:cxn>
              <a:cxn ang="0">
                <a:pos x="connsiteX1" y="connsiteY1"/>
              </a:cxn>
              <a:cxn ang="0">
                <a:pos x="connsiteX2" y="connsiteY2"/>
              </a:cxn>
              <a:cxn ang="0">
                <a:pos x="connsiteX3" y="connsiteY3"/>
              </a:cxn>
            </a:cxnLst>
            <a:rect l="l" t="t" r="r" b="b"/>
            <a:pathLst>
              <a:path w="2064570" h="1531089">
                <a:moveTo>
                  <a:pt x="0" y="1531089"/>
                </a:moveTo>
                <a:cubicBezTo>
                  <a:pt x="3544" y="1274135"/>
                  <a:pt x="7088" y="1017182"/>
                  <a:pt x="308344" y="871870"/>
                </a:cubicBezTo>
                <a:cubicBezTo>
                  <a:pt x="609600" y="726558"/>
                  <a:pt x="1516912" y="804531"/>
                  <a:pt x="1807535" y="659219"/>
                </a:cubicBezTo>
                <a:cubicBezTo>
                  <a:pt x="2098158" y="513907"/>
                  <a:pt x="2075121" y="256953"/>
                  <a:pt x="2052084" y="0"/>
                </a:cubicBezTo>
              </a:path>
            </a:pathLst>
          </a:custGeom>
          <a:noFill/>
          <a:ln w="9525" cap="flat" cmpd="sng" algn="ctr">
            <a:solidFill>
              <a:srgbClr val="FF0000"/>
            </a:solidFill>
            <a:prstDash val="sysDash"/>
            <a:round/>
            <a:headEnd type="triangl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28" name="Freeform 27">
            <a:extLst>
              <a:ext uri="{FF2B5EF4-FFF2-40B4-BE49-F238E27FC236}">
                <a16:creationId xmlns:a16="http://schemas.microsoft.com/office/drawing/2014/main" id="{582C5666-6100-DA1E-EAF2-B65EAB9AE167}"/>
              </a:ext>
            </a:extLst>
          </p:cNvPr>
          <p:cNvSpPr/>
          <p:nvPr/>
        </p:nvSpPr>
        <p:spPr bwMode="auto">
          <a:xfrm>
            <a:off x="1003143" y="2956246"/>
            <a:ext cx="340040" cy="1229044"/>
          </a:xfrm>
          <a:custGeom>
            <a:avLst/>
            <a:gdLst>
              <a:gd name="connsiteX0" fmla="*/ 17667 w 347276"/>
              <a:gd name="connsiteY0" fmla="*/ 0 h 467833"/>
              <a:gd name="connsiteX1" fmla="*/ 28300 w 347276"/>
              <a:gd name="connsiteY1" fmla="*/ 159489 h 467833"/>
              <a:gd name="connsiteX2" fmla="*/ 283481 w 347276"/>
              <a:gd name="connsiteY2" fmla="*/ 318977 h 467833"/>
              <a:gd name="connsiteX3" fmla="*/ 347276 w 347276"/>
              <a:gd name="connsiteY3" fmla="*/ 467833 h 467833"/>
            </a:gdLst>
            <a:ahLst/>
            <a:cxnLst>
              <a:cxn ang="0">
                <a:pos x="connsiteX0" y="connsiteY0"/>
              </a:cxn>
              <a:cxn ang="0">
                <a:pos x="connsiteX1" y="connsiteY1"/>
              </a:cxn>
              <a:cxn ang="0">
                <a:pos x="connsiteX2" y="connsiteY2"/>
              </a:cxn>
              <a:cxn ang="0">
                <a:pos x="connsiteX3" y="connsiteY3"/>
              </a:cxn>
            </a:cxnLst>
            <a:rect l="l" t="t" r="r" b="b"/>
            <a:pathLst>
              <a:path w="347276" h="467833">
                <a:moveTo>
                  <a:pt x="17667" y="0"/>
                </a:moveTo>
                <a:cubicBezTo>
                  <a:pt x="832" y="53163"/>
                  <a:pt x="-16002" y="106326"/>
                  <a:pt x="28300" y="159489"/>
                </a:cubicBezTo>
                <a:cubicBezTo>
                  <a:pt x="72602" y="212652"/>
                  <a:pt x="230318" y="267586"/>
                  <a:pt x="283481" y="318977"/>
                </a:cubicBezTo>
                <a:cubicBezTo>
                  <a:pt x="336644" y="370368"/>
                  <a:pt x="341960" y="419100"/>
                  <a:pt x="347276" y="467833"/>
                </a:cubicBezTo>
              </a:path>
            </a:pathLst>
          </a:custGeom>
          <a:noFill/>
          <a:ln w="9525" cap="flat" cmpd="sng" algn="ctr">
            <a:solidFill>
              <a:srgbClr val="FF0000"/>
            </a:solidFill>
            <a:prstDash val="sysDash"/>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29" name="Freeform 28">
            <a:extLst>
              <a:ext uri="{FF2B5EF4-FFF2-40B4-BE49-F238E27FC236}">
                <a16:creationId xmlns:a16="http://schemas.microsoft.com/office/drawing/2014/main" id="{A3B1ECF8-FE36-44F8-D202-32352D4B05A6}"/>
              </a:ext>
            </a:extLst>
          </p:cNvPr>
          <p:cNvSpPr/>
          <p:nvPr/>
        </p:nvSpPr>
        <p:spPr bwMode="auto">
          <a:xfrm>
            <a:off x="2025753" y="2876423"/>
            <a:ext cx="854773" cy="1570156"/>
          </a:xfrm>
          <a:custGeom>
            <a:avLst/>
            <a:gdLst>
              <a:gd name="connsiteX0" fmla="*/ 17667 w 347276"/>
              <a:gd name="connsiteY0" fmla="*/ 0 h 467833"/>
              <a:gd name="connsiteX1" fmla="*/ 28300 w 347276"/>
              <a:gd name="connsiteY1" fmla="*/ 159489 h 467833"/>
              <a:gd name="connsiteX2" fmla="*/ 283481 w 347276"/>
              <a:gd name="connsiteY2" fmla="*/ 318977 h 467833"/>
              <a:gd name="connsiteX3" fmla="*/ 347276 w 347276"/>
              <a:gd name="connsiteY3" fmla="*/ 467833 h 467833"/>
              <a:gd name="connsiteX0" fmla="*/ 13841 w 352432"/>
              <a:gd name="connsiteY0" fmla="*/ 0 h 467833"/>
              <a:gd name="connsiteX1" fmla="*/ 33456 w 352432"/>
              <a:gd name="connsiteY1" fmla="*/ 159489 h 467833"/>
              <a:gd name="connsiteX2" fmla="*/ 288637 w 352432"/>
              <a:gd name="connsiteY2" fmla="*/ 318977 h 467833"/>
              <a:gd name="connsiteX3" fmla="*/ 352432 w 352432"/>
              <a:gd name="connsiteY3" fmla="*/ 467833 h 467833"/>
            </a:gdLst>
            <a:ahLst/>
            <a:cxnLst>
              <a:cxn ang="0">
                <a:pos x="connsiteX0" y="connsiteY0"/>
              </a:cxn>
              <a:cxn ang="0">
                <a:pos x="connsiteX1" y="connsiteY1"/>
              </a:cxn>
              <a:cxn ang="0">
                <a:pos x="connsiteX2" y="connsiteY2"/>
              </a:cxn>
              <a:cxn ang="0">
                <a:pos x="connsiteX3" y="connsiteY3"/>
              </a:cxn>
            </a:cxnLst>
            <a:rect l="l" t="t" r="r" b="b"/>
            <a:pathLst>
              <a:path w="352432" h="467833">
                <a:moveTo>
                  <a:pt x="13841" y="0"/>
                </a:moveTo>
                <a:cubicBezTo>
                  <a:pt x="-2994" y="53163"/>
                  <a:pt x="-12343" y="106326"/>
                  <a:pt x="33456" y="159489"/>
                </a:cubicBezTo>
                <a:cubicBezTo>
                  <a:pt x="79255" y="212652"/>
                  <a:pt x="235474" y="267586"/>
                  <a:pt x="288637" y="318977"/>
                </a:cubicBezTo>
                <a:cubicBezTo>
                  <a:pt x="341800" y="370368"/>
                  <a:pt x="347116" y="419100"/>
                  <a:pt x="352432" y="467833"/>
                </a:cubicBezTo>
              </a:path>
            </a:pathLst>
          </a:custGeom>
          <a:noFill/>
          <a:ln w="9525" cap="flat" cmpd="sng" algn="ctr">
            <a:solidFill>
              <a:srgbClr val="FF0000"/>
            </a:solidFill>
            <a:prstDash val="sysDash"/>
            <a:round/>
            <a:headEnd type="triangl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0" name="TextBox 29">
            <a:extLst>
              <a:ext uri="{FF2B5EF4-FFF2-40B4-BE49-F238E27FC236}">
                <a16:creationId xmlns:a16="http://schemas.microsoft.com/office/drawing/2014/main" id="{7FF50C9A-F3ED-33F1-CF3D-48BDA19069DC}"/>
              </a:ext>
            </a:extLst>
          </p:cNvPr>
          <p:cNvSpPr txBox="1"/>
          <p:nvPr/>
        </p:nvSpPr>
        <p:spPr>
          <a:xfrm>
            <a:off x="818679" y="3562616"/>
            <a:ext cx="314510" cy="338554"/>
          </a:xfrm>
          <a:prstGeom prst="rect">
            <a:avLst/>
          </a:prstGeom>
          <a:noFill/>
        </p:spPr>
        <p:txBody>
          <a:bodyPr wrap="none" rtlCol="0">
            <a:spAutoFit/>
          </a:bodyPr>
          <a:lstStyle/>
          <a:p>
            <a:r>
              <a:rPr lang="en-US" sz="1600" dirty="0">
                <a:solidFill>
                  <a:srgbClr val="FF0000"/>
                </a:solidFill>
              </a:rPr>
              <a:t>1</a:t>
            </a:r>
          </a:p>
        </p:txBody>
      </p:sp>
      <p:sp>
        <p:nvSpPr>
          <p:cNvPr id="31" name="TextBox 30">
            <a:extLst>
              <a:ext uri="{FF2B5EF4-FFF2-40B4-BE49-F238E27FC236}">
                <a16:creationId xmlns:a16="http://schemas.microsoft.com/office/drawing/2014/main" id="{964FC261-9346-469A-2615-216881955EB6}"/>
              </a:ext>
            </a:extLst>
          </p:cNvPr>
          <p:cNvSpPr txBox="1"/>
          <p:nvPr/>
        </p:nvSpPr>
        <p:spPr>
          <a:xfrm>
            <a:off x="2434044" y="3899352"/>
            <a:ext cx="314510" cy="338554"/>
          </a:xfrm>
          <a:prstGeom prst="rect">
            <a:avLst/>
          </a:prstGeom>
          <a:noFill/>
        </p:spPr>
        <p:txBody>
          <a:bodyPr wrap="none" rtlCol="0">
            <a:spAutoFit/>
          </a:bodyPr>
          <a:lstStyle/>
          <a:p>
            <a:r>
              <a:rPr lang="en-US" sz="1600" dirty="0">
                <a:solidFill>
                  <a:srgbClr val="FF0000"/>
                </a:solidFill>
              </a:rPr>
              <a:t>2</a:t>
            </a:r>
          </a:p>
        </p:txBody>
      </p:sp>
      <p:sp>
        <p:nvSpPr>
          <p:cNvPr id="32" name="TextBox 31">
            <a:extLst>
              <a:ext uri="{FF2B5EF4-FFF2-40B4-BE49-F238E27FC236}">
                <a16:creationId xmlns:a16="http://schemas.microsoft.com/office/drawing/2014/main" id="{AA5C2E90-DDCC-6427-121B-9CFC0D17867B}"/>
              </a:ext>
            </a:extLst>
          </p:cNvPr>
          <p:cNvSpPr txBox="1"/>
          <p:nvPr/>
        </p:nvSpPr>
        <p:spPr>
          <a:xfrm>
            <a:off x="3228752" y="3707218"/>
            <a:ext cx="314510" cy="338554"/>
          </a:xfrm>
          <a:prstGeom prst="rect">
            <a:avLst/>
          </a:prstGeom>
          <a:noFill/>
        </p:spPr>
        <p:txBody>
          <a:bodyPr wrap="none" rtlCol="0">
            <a:spAutoFit/>
          </a:bodyPr>
          <a:lstStyle/>
          <a:p>
            <a:r>
              <a:rPr lang="en-US" sz="1600" dirty="0">
                <a:solidFill>
                  <a:srgbClr val="FF0000"/>
                </a:solidFill>
              </a:rPr>
              <a:t>4</a:t>
            </a:r>
          </a:p>
        </p:txBody>
      </p:sp>
      <p:sp>
        <p:nvSpPr>
          <p:cNvPr id="33" name="TextBox 32">
            <a:extLst>
              <a:ext uri="{FF2B5EF4-FFF2-40B4-BE49-F238E27FC236}">
                <a16:creationId xmlns:a16="http://schemas.microsoft.com/office/drawing/2014/main" id="{B24398AB-F44F-E6A9-47B3-F3BC990445E1}"/>
              </a:ext>
            </a:extLst>
          </p:cNvPr>
          <p:cNvSpPr txBox="1"/>
          <p:nvPr/>
        </p:nvSpPr>
        <p:spPr>
          <a:xfrm>
            <a:off x="1718931" y="2729022"/>
            <a:ext cx="314510" cy="338554"/>
          </a:xfrm>
          <a:prstGeom prst="rect">
            <a:avLst/>
          </a:prstGeom>
          <a:noFill/>
        </p:spPr>
        <p:txBody>
          <a:bodyPr wrap="none" rtlCol="0">
            <a:spAutoFit/>
          </a:bodyPr>
          <a:lstStyle/>
          <a:p>
            <a:r>
              <a:rPr lang="en-US" sz="1600" dirty="0">
                <a:solidFill>
                  <a:srgbClr val="FF0000"/>
                </a:solidFill>
              </a:rPr>
              <a:t>3</a:t>
            </a:r>
          </a:p>
        </p:txBody>
      </p:sp>
      <p:sp>
        <p:nvSpPr>
          <p:cNvPr id="34" name="TextBox 33">
            <a:extLst>
              <a:ext uri="{FF2B5EF4-FFF2-40B4-BE49-F238E27FC236}">
                <a16:creationId xmlns:a16="http://schemas.microsoft.com/office/drawing/2014/main" id="{2564CAED-BA89-1465-483A-BC5F6B8486B0}"/>
              </a:ext>
            </a:extLst>
          </p:cNvPr>
          <p:cNvSpPr txBox="1"/>
          <p:nvPr/>
        </p:nvSpPr>
        <p:spPr>
          <a:xfrm>
            <a:off x="1818168" y="4157328"/>
            <a:ext cx="314510" cy="338554"/>
          </a:xfrm>
          <a:prstGeom prst="rect">
            <a:avLst/>
          </a:prstGeom>
          <a:noFill/>
        </p:spPr>
        <p:txBody>
          <a:bodyPr wrap="none" rtlCol="0">
            <a:spAutoFit/>
          </a:bodyPr>
          <a:lstStyle/>
          <a:p>
            <a:r>
              <a:rPr lang="en-US" sz="1600" dirty="0">
                <a:solidFill>
                  <a:srgbClr val="FF0000"/>
                </a:solidFill>
              </a:rPr>
              <a:t>6</a:t>
            </a:r>
          </a:p>
        </p:txBody>
      </p:sp>
      <p:sp>
        <p:nvSpPr>
          <p:cNvPr id="35" name="TextBox 34">
            <a:extLst>
              <a:ext uri="{FF2B5EF4-FFF2-40B4-BE49-F238E27FC236}">
                <a16:creationId xmlns:a16="http://schemas.microsoft.com/office/drawing/2014/main" id="{8C7221C7-F641-BFE0-59C1-6785778AC2DD}"/>
              </a:ext>
            </a:extLst>
          </p:cNvPr>
          <p:cNvSpPr txBox="1"/>
          <p:nvPr/>
        </p:nvSpPr>
        <p:spPr>
          <a:xfrm>
            <a:off x="4306192" y="2743195"/>
            <a:ext cx="314510" cy="338554"/>
          </a:xfrm>
          <a:prstGeom prst="rect">
            <a:avLst/>
          </a:prstGeom>
          <a:noFill/>
        </p:spPr>
        <p:txBody>
          <a:bodyPr wrap="none" rtlCol="0">
            <a:spAutoFit/>
          </a:bodyPr>
          <a:lstStyle/>
          <a:p>
            <a:r>
              <a:rPr lang="en-US" sz="1600" dirty="0">
                <a:solidFill>
                  <a:srgbClr val="FF0000"/>
                </a:solidFill>
              </a:rPr>
              <a:t>5</a:t>
            </a:r>
          </a:p>
        </p:txBody>
      </p:sp>
      <p:sp>
        <p:nvSpPr>
          <p:cNvPr id="36" name="TextBox 35">
            <a:extLst>
              <a:ext uri="{FF2B5EF4-FFF2-40B4-BE49-F238E27FC236}">
                <a16:creationId xmlns:a16="http://schemas.microsoft.com/office/drawing/2014/main" id="{4630EC55-7A60-5A9F-77B1-F55E14973CCA}"/>
              </a:ext>
            </a:extLst>
          </p:cNvPr>
          <p:cNvSpPr txBox="1"/>
          <p:nvPr/>
        </p:nvSpPr>
        <p:spPr>
          <a:xfrm>
            <a:off x="3902660" y="2744609"/>
            <a:ext cx="314510" cy="338554"/>
          </a:xfrm>
          <a:prstGeom prst="rect">
            <a:avLst/>
          </a:prstGeom>
          <a:noFill/>
        </p:spPr>
        <p:txBody>
          <a:bodyPr wrap="none" rtlCol="0">
            <a:spAutoFit/>
          </a:bodyPr>
          <a:lstStyle/>
          <a:p>
            <a:r>
              <a:rPr lang="en-US" sz="1600" dirty="0">
                <a:solidFill>
                  <a:srgbClr val="FF0000"/>
                </a:solidFill>
              </a:rPr>
              <a:t>7</a:t>
            </a:r>
          </a:p>
        </p:txBody>
      </p:sp>
      <p:sp>
        <p:nvSpPr>
          <p:cNvPr id="38" name="Freeform 37">
            <a:extLst>
              <a:ext uri="{FF2B5EF4-FFF2-40B4-BE49-F238E27FC236}">
                <a16:creationId xmlns:a16="http://schemas.microsoft.com/office/drawing/2014/main" id="{C0FF4082-F689-78BD-0867-BC9AF8B47AF1}"/>
              </a:ext>
            </a:extLst>
          </p:cNvPr>
          <p:cNvSpPr/>
          <p:nvPr/>
        </p:nvSpPr>
        <p:spPr bwMode="auto">
          <a:xfrm>
            <a:off x="1579742" y="2812309"/>
            <a:ext cx="1963520" cy="1531089"/>
          </a:xfrm>
          <a:custGeom>
            <a:avLst/>
            <a:gdLst>
              <a:gd name="connsiteX0" fmla="*/ 0 w 2064570"/>
              <a:gd name="connsiteY0" fmla="*/ 1531089 h 1531089"/>
              <a:gd name="connsiteX1" fmla="*/ 308344 w 2064570"/>
              <a:gd name="connsiteY1" fmla="*/ 871870 h 1531089"/>
              <a:gd name="connsiteX2" fmla="*/ 1807535 w 2064570"/>
              <a:gd name="connsiteY2" fmla="*/ 659219 h 1531089"/>
              <a:gd name="connsiteX3" fmla="*/ 2052084 w 2064570"/>
              <a:gd name="connsiteY3" fmla="*/ 0 h 1531089"/>
            </a:gdLst>
            <a:ahLst/>
            <a:cxnLst>
              <a:cxn ang="0">
                <a:pos x="connsiteX0" y="connsiteY0"/>
              </a:cxn>
              <a:cxn ang="0">
                <a:pos x="connsiteX1" y="connsiteY1"/>
              </a:cxn>
              <a:cxn ang="0">
                <a:pos x="connsiteX2" y="connsiteY2"/>
              </a:cxn>
              <a:cxn ang="0">
                <a:pos x="connsiteX3" y="connsiteY3"/>
              </a:cxn>
            </a:cxnLst>
            <a:rect l="l" t="t" r="r" b="b"/>
            <a:pathLst>
              <a:path w="2064570" h="1531089">
                <a:moveTo>
                  <a:pt x="0" y="1531089"/>
                </a:moveTo>
                <a:cubicBezTo>
                  <a:pt x="3544" y="1274135"/>
                  <a:pt x="7088" y="1017182"/>
                  <a:pt x="308344" y="871870"/>
                </a:cubicBezTo>
                <a:cubicBezTo>
                  <a:pt x="609600" y="726558"/>
                  <a:pt x="1516912" y="804531"/>
                  <a:pt x="1807535" y="659219"/>
                </a:cubicBezTo>
                <a:cubicBezTo>
                  <a:pt x="2098158" y="513907"/>
                  <a:pt x="2075121" y="256953"/>
                  <a:pt x="2052084" y="0"/>
                </a:cubicBezTo>
              </a:path>
            </a:pathLst>
          </a:custGeom>
          <a:noFill/>
          <a:ln w="9525" cap="flat" cmpd="sng" algn="ctr">
            <a:solidFill>
              <a:srgbClr val="FF0000"/>
            </a:solidFill>
            <a:prstDash val="sysDash"/>
            <a:round/>
            <a:headEnd type="triangl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000" b="0" i="0" u="none" strike="noStrike" cap="none" normalizeH="0" baseline="0">
              <a:ln>
                <a:noFill/>
              </a:ln>
              <a:solidFill>
                <a:schemeClr val="tx1"/>
              </a:solidFill>
              <a:effectLst/>
              <a:latin typeface="Verdana" pitchFamily="34" charset="0"/>
            </a:endParaRPr>
          </a:p>
        </p:txBody>
      </p:sp>
      <p:sp>
        <p:nvSpPr>
          <p:cNvPr id="39" name="TextBox 38">
            <a:extLst>
              <a:ext uri="{FF2B5EF4-FFF2-40B4-BE49-F238E27FC236}">
                <a16:creationId xmlns:a16="http://schemas.microsoft.com/office/drawing/2014/main" id="{4064ED2D-88C7-5332-EE23-C7C03AAAA579}"/>
              </a:ext>
            </a:extLst>
          </p:cNvPr>
          <p:cNvSpPr txBox="1"/>
          <p:nvPr/>
        </p:nvSpPr>
        <p:spPr>
          <a:xfrm>
            <a:off x="3088111" y="3115676"/>
            <a:ext cx="314510" cy="338554"/>
          </a:xfrm>
          <a:prstGeom prst="rect">
            <a:avLst/>
          </a:prstGeom>
          <a:noFill/>
        </p:spPr>
        <p:txBody>
          <a:bodyPr wrap="none" rtlCol="0">
            <a:spAutoFit/>
          </a:bodyPr>
          <a:lstStyle/>
          <a:p>
            <a:r>
              <a:rPr lang="en-US" sz="1600" dirty="0">
                <a:solidFill>
                  <a:srgbClr val="FF0000"/>
                </a:solidFill>
              </a:rPr>
              <a:t>8</a:t>
            </a:r>
          </a:p>
        </p:txBody>
      </p:sp>
      <p:sp>
        <p:nvSpPr>
          <p:cNvPr id="3" name="Slide Number Placeholder 2">
            <a:extLst>
              <a:ext uri="{FF2B5EF4-FFF2-40B4-BE49-F238E27FC236}">
                <a16:creationId xmlns:a16="http://schemas.microsoft.com/office/drawing/2014/main" id="{07BF021C-CA81-53F5-D946-9B31F3F91FC0}"/>
              </a:ext>
            </a:extLst>
          </p:cNvPr>
          <p:cNvSpPr>
            <a:spLocks noGrp="1"/>
          </p:cNvSpPr>
          <p:nvPr>
            <p:ph type="sldNum" sz="quarter" idx="11"/>
          </p:nvPr>
        </p:nvSpPr>
        <p:spPr/>
        <p:txBody>
          <a:bodyPr/>
          <a:lstStyle/>
          <a:p>
            <a:r>
              <a:rPr lang="en-US" dirty="0"/>
              <a:t>L13-</a:t>
            </a:r>
            <a:fld id="{53294580-05E8-4585-908E-66FCC5062CA7}" type="slidenum">
              <a:rPr lang="en-US" smtClean="0"/>
              <a:pPr>
                <a:defRPr/>
              </a:pPr>
              <a:t>18</a:t>
            </a:fld>
            <a:endParaRPr lang="en-US"/>
          </a:p>
        </p:txBody>
      </p:sp>
    </p:spTree>
    <p:extLst>
      <p:ext uri="{BB962C8B-B14F-4D97-AF65-F5344CB8AC3E}">
        <p14:creationId xmlns:p14="http://schemas.microsoft.com/office/powerpoint/2010/main" val="3160792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22" presetClass="entr" presetSubtype="1" fill="hold" grpId="0" nodeType="withEffect">
                                  <p:stCondLst>
                                    <p:cond delay="0"/>
                                  </p:stCondLst>
                                  <p:childTnLst>
                                    <p:set>
                                      <p:cBhvr>
                                        <p:cTn id="8" dur="1" fill="hold">
                                          <p:stCondLst>
                                            <p:cond delay="0"/>
                                          </p:stCondLst>
                                        </p:cTn>
                                        <p:tgtEl>
                                          <p:spTgt spid="30"/>
                                        </p:tgtEl>
                                        <p:attrNameLst>
                                          <p:attrName>style.visibility</p:attrName>
                                        </p:attrNameLst>
                                      </p:cBhvr>
                                      <p:to>
                                        <p:strVal val="visible"/>
                                      </p:to>
                                    </p:set>
                                    <p:animEffect transition="in" filter="wipe(up)">
                                      <p:cBhvr>
                                        <p:cTn id="9" dur="500"/>
                                        <p:tgtEl>
                                          <p:spTgt spid="30"/>
                                        </p:tgtEl>
                                      </p:cBhvr>
                                    </p:animEffect>
                                  </p:childTnLst>
                                </p:cTn>
                              </p:par>
                              <p:par>
                                <p:cTn id="10" presetID="22" presetClass="entr" presetSubtype="1"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ipe(up)">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childTnLst>
                                </p:cTn>
                              </p:par>
                              <p:par>
                                <p:cTn id="17" presetID="22" presetClass="entr" presetSubtype="4" fill="hold" grpId="0" nodeType="with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wipe(down)">
                                      <p:cBhvr>
                                        <p:cTn id="19" dur="500"/>
                                        <p:tgtEl>
                                          <p:spTgt spid="31"/>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wipe(down)">
                                      <p:cBhvr>
                                        <p:cTn id="22" dur="500"/>
                                        <p:tgtEl>
                                          <p:spTgt spid="29"/>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wipe(down)">
                                      <p:cBhvr>
                                        <p:cTn id="33" dur="500"/>
                                        <p:tgtEl>
                                          <p:spTgt spid="26"/>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32"/>
                                        </p:tgtEl>
                                        <p:attrNameLst>
                                          <p:attrName>style.visibility</p:attrName>
                                        </p:attrNameLst>
                                      </p:cBhvr>
                                      <p:to>
                                        <p:strVal val="visible"/>
                                      </p:to>
                                    </p:set>
                                    <p:animEffect transition="in" filter="wipe(down)">
                                      <p:cBhvr>
                                        <p:cTn id="36" dur="500"/>
                                        <p:tgtEl>
                                          <p:spTgt spid="32"/>
                                        </p:tgtEl>
                                      </p:cBhvr>
                                    </p:animEffect>
                                  </p:childTnLst>
                                </p:cTn>
                              </p:par>
                              <p:par>
                                <p:cTn id="37" presetID="1" presetClass="entr" presetSubtype="0" fill="hold" nodeType="withEffect">
                                  <p:stCondLst>
                                    <p:cond delay="0"/>
                                  </p:stCondLst>
                                  <p:childTnLst>
                                    <p:set>
                                      <p:cBhvr>
                                        <p:cTn id="3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grpId="0" nodeType="clickEffect">
                                  <p:stCondLst>
                                    <p:cond delay="0"/>
                                  </p:stCondLst>
                                  <p:childTnLst>
                                    <p:set>
                                      <p:cBhvr>
                                        <p:cTn id="42" dur="1" fill="hold">
                                          <p:stCondLst>
                                            <p:cond delay="0"/>
                                          </p:stCondLst>
                                        </p:cTn>
                                        <p:tgtEl>
                                          <p:spTgt spid="27"/>
                                        </p:tgtEl>
                                        <p:attrNameLst>
                                          <p:attrName>style.visibility</p:attrName>
                                        </p:attrNameLst>
                                      </p:cBhvr>
                                      <p:to>
                                        <p:strVal val="visible"/>
                                      </p:to>
                                    </p:set>
                                    <p:animEffect transition="in" filter="wipe(up)">
                                      <p:cBhvr>
                                        <p:cTn id="43" dur="500"/>
                                        <p:tgtEl>
                                          <p:spTgt spid="27"/>
                                        </p:tgtEl>
                                      </p:cBhvr>
                                    </p:animEffect>
                                  </p:childTnLst>
                                </p:cTn>
                              </p:par>
                              <p:par>
                                <p:cTn id="44" presetID="1" presetClass="entr" presetSubtype="0" fill="hold" nodeType="withEffect">
                                  <p:stCondLst>
                                    <p:cond delay="0"/>
                                  </p:stCondLst>
                                  <p:childTnLst>
                                    <p:set>
                                      <p:cBhvr>
                                        <p:cTn id="45" dur="1" fill="hold">
                                          <p:stCondLst>
                                            <p:cond delay="0"/>
                                          </p:stCondLst>
                                        </p:cTn>
                                        <p:tgtEl>
                                          <p:spTgt spid="7">
                                            <p:txEl>
                                              <p:pRg st="4" end="4"/>
                                            </p:txEl>
                                          </p:spTgt>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35"/>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4"/>
                                        </p:tgtEl>
                                        <p:attrNameLst>
                                          <p:attrName>style.visibility</p:attrName>
                                        </p:attrNameLst>
                                      </p:cBhvr>
                                      <p:to>
                                        <p:strVal val="visible"/>
                                      </p:to>
                                    </p:set>
                                  </p:childTnLst>
                                </p:cTn>
                              </p:par>
                              <p:par>
                                <p:cTn id="52" presetID="1" presetClass="entr" presetSubtype="0" fill="hold" nodeType="withEffect">
                                  <p:stCondLst>
                                    <p:cond delay="0"/>
                                  </p:stCondLst>
                                  <p:childTnLst>
                                    <p:set>
                                      <p:cBhvr>
                                        <p:cTn id="53"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7">
                                            <p:txEl>
                                              <p:pRg st="6" end="6"/>
                                            </p:txEl>
                                          </p:spTgt>
                                        </p:tgtEl>
                                        <p:attrNameLst>
                                          <p:attrName>style.visibility</p:attrName>
                                        </p:attrNameLst>
                                      </p:cBhvr>
                                      <p:to>
                                        <p:strVal val="visible"/>
                                      </p:to>
                                    </p:set>
                                  </p:childTnLst>
                                </p:cTn>
                              </p:par>
                              <p:par>
                                <p:cTn id="58" presetID="1" presetClass="entr" presetSubtype="0" fill="hold" grpId="0" nodeType="withEffect">
                                  <p:stCondLst>
                                    <p:cond delay="0"/>
                                  </p:stCondLst>
                                  <p:childTnLst>
                                    <p:set>
                                      <p:cBhvr>
                                        <p:cTn id="59" dur="1" fill="hold">
                                          <p:stCondLst>
                                            <p:cond delay="0"/>
                                          </p:stCondLst>
                                        </p:cTn>
                                        <p:tgtEl>
                                          <p:spTgt spid="36"/>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7">
                                            <p:txEl>
                                              <p:pRg st="7" end="7"/>
                                            </p:txEl>
                                          </p:spTgt>
                                        </p:tgtEl>
                                        <p:attrNameLst>
                                          <p:attrName>style.visibility</p:attrName>
                                        </p:attrNameLst>
                                      </p:cBhvr>
                                      <p:to>
                                        <p:strVal val="visible"/>
                                      </p:to>
                                    </p:set>
                                  </p:childTnLst>
                                </p:cTn>
                              </p:par>
                              <p:par>
                                <p:cTn id="64" presetID="22" presetClass="entr" presetSubtype="1" fill="hold" grpId="0" nodeType="withEffect">
                                  <p:stCondLst>
                                    <p:cond delay="0"/>
                                  </p:stCondLst>
                                  <p:childTnLst>
                                    <p:set>
                                      <p:cBhvr>
                                        <p:cTn id="65" dur="1" fill="hold">
                                          <p:stCondLst>
                                            <p:cond delay="0"/>
                                          </p:stCondLst>
                                        </p:cTn>
                                        <p:tgtEl>
                                          <p:spTgt spid="38"/>
                                        </p:tgtEl>
                                        <p:attrNameLst>
                                          <p:attrName>style.visibility</p:attrName>
                                        </p:attrNameLst>
                                      </p:cBhvr>
                                      <p:to>
                                        <p:strVal val="visible"/>
                                      </p:to>
                                    </p:set>
                                    <p:animEffect transition="in" filter="wipe(up)">
                                      <p:cBhvr>
                                        <p:cTn id="66" dur="500"/>
                                        <p:tgtEl>
                                          <p:spTgt spid="38"/>
                                        </p:tgtEl>
                                      </p:cBhvr>
                                    </p:animEffect>
                                  </p:childTnLst>
                                </p:cTn>
                              </p:par>
                              <p:par>
                                <p:cTn id="67" presetID="1" presetClass="entr" presetSubtype="0" fill="hold" grpId="0" nodeType="withEffect">
                                  <p:stCondLst>
                                    <p:cond delay="0"/>
                                  </p:stCondLst>
                                  <p:childTnLst>
                                    <p:set>
                                      <p:cBhvr>
                                        <p:cTn id="6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0" grpId="0"/>
      <p:bldP spid="31" grpId="0"/>
      <p:bldP spid="32" grpId="0"/>
      <p:bldP spid="33" grpId="0"/>
      <p:bldP spid="34" grpId="0"/>
      <p:bldP spid="35" grpId="0"/>
      <p:bldP spid="36" grpId="0"/>
      <p:bldP spid="38" grpId="0" animBg="1"/>
      <p:bldP spid="3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62875" cy="1143000"/>
          </a:xfrm>
        </p:spPr>
        <p:txBody>
          <a:bodyPr/>
          <a:lstStyle/>
          <a:p>
            <a:r>
              <a:rPr lang="en-US" dirty="0"/>
              <a:t>Req method</a:t>
            </a:r>
            <a:br>
              <a:rPr lang="en-US" dirty="0"/>
            </a:br>
            <a:r>
              <a:rPr lang="en-US" sz="3200" dirty="0"/>
              <a:t>Hit processing</a:t>
            </a:r>
          </a:p>
        </p:txBody>
      </p:sp>
      <p:sp>
        <p:nvSpPr>
          <p:cNvPr id="3" name="Content Placeholder 2"/>
          <p:cNvSpPr>
            <a:spLocks noGrp="1"/>
          </p:cNvSpPr>
          <p:nvPr>
            <p:ph idx="1"/>
          </p:nvPr>
        </p:nvSpPr>
        <p:spPr>
          <a:xfrm>
            <a:off x="638174" y="1543050"/>
            <a:ext cx="7924802" cy="4667250"/>
          </a:xfrm>
        </p:spPr>
        <p:txBody>
          <a:bodyPr/>
          <a:lstStyle/>
          <a:p>
            <a:pPr marL="0" indent="0">
              <a:buNone/>
            </a:pPr>
            <a:r>
              <a:rPr lang="en-US" sz="1800" b="1" dirty="0">
                <a:latin typeface="Courier New"/>
              </a:rPr>
              <a:t>method Action </a:t>
            </a:r>
            <a:r>
              <a:rPr lang="en-US" sz="1800" dirty="0" err="1">
                <a:latin typeface="Courier New"/>
              </a:rPr>
              <a:t>req</a:t>
            </a:r>
            <a:r>
              <a:rPr lang="en-US" sz="1800" dirty="0">
                <a:latin typeface="Courier New"/>
              </a:rPr>
              <a:t>(</a:t>
            </a:r>
            <a:r>
              <a:rPr lang="en-US" sz="1800" dirty="0" err="1">
                <a:latin typeface="Courier New"/>
              </a:rPr>
              <a:t>MemReq</a:t>
            </a:r>
            <a:r>
              <a:rPr lang="en-US" sz="1800" dirty="0">
                <a:latin typeface="Courier New"/>
              </a:rPr>
              <a:t> r) </a:t>
            </a:r>
            <a:r>
              <a:rPr lang="en-US" sz="1800" b="1" dirty="0">
                <a:latin typeface="Courier New"/>
              </a:rPr>
              <a:t>if</a:t>
            </a:r>
            <a:r>
              <a:rPr lang="en-US" sz="1800" dirty="0">
                <a:latin typeface="Courier New"/>
              </a:rPr>
              <a:t>(</a:t>
            </a:r>
            <a:r>
              <a:rPr lang="en-US" sz="1800" dirty="0" err="1">
                <a:latin typeface="Courier New"/>
              </a:rPr>
              <a:t>mshr</a:t>
            </a:r>
            <a:r>
              <a:rPr lang="en-US" sz="1800" dirty="0">
                <a:latin typeface="Courier New"/>
              </a:rPr>
              <a:t> == Ready);</a:t>
            </a:r>
          </a:p>
          <a:p>
            <a:pPr marL="0" indent="0">
              <a:buNone/>
            </a:pPr>
            <a:r>
              <a:rPr lang="sv-SE" sz="1800" b="1" dirty="0">
                <a:latin typeface="Courier New"/>
              </a:rPr>
              <a:t>  </a:t>
            </a:r>
            <a:r>
              <a:rPr lang="sv-SE" sz="1800" b="1" dirty="0">
                <a:solidFill>
                  <a:srgbClr val="00B050"/>
                </a:solidFill>
                <a:latin typeface="Courier New"/>
              </a:rPr>
              <a:t>extract </a:t>
            </a:r>
            <a:r>
              <a:rPr lang="sv-SE" sz="1800" dirty="0">
                <a:solidFill>
                  <a:srgbClr val="00B050"/>
                </a:solidFill>
                <a:latin typeface="Courier New"/>
              </a:rPr>
              <a:t>a and op from r;</a:t>
            </a:r>
          </a:p>
          <a:p>
            <a:pPr marL="0" indent="0">
              <a:buNone/>
            </a:pPr>
            <a:r>
              <a:rPr lang="sv-SE" sz="1800" b="1" dirty="0">
                <a:solidFill>
                  <a:srgbClr val="00B050"/>
                </a:solidFill>
                <a:latin typeface="Courier New"/>
              </a:rPr>
              <a:t>  </a:t>
            </a:r>
            <a:r>
              <a:rPr lang="en-US" sz="1800" b="1" dirty="0">
                <a:solidFill>
                  <a:srgbClr val="00B050"/>
                </a:solidFill>
                <a:latin typeface="Courier New"/>
              </a:rPr>
              <a:t>if</a:t>
            </a:r>
            <a:r>
              <a:rPr lang="en-US" sz="1800" dirty="0">
                <a:solidFill>
                  <a:srgbClr val="00B050"/>
                </a:solidFill>
                <a:latin typeface="Courier New"/>
              </a:rPr>
              <a:t>(a is a hit) </a:t>
            </a:r>
            <a:r>
              <a:rPr lang="en-US" sz="1800" b="1" dirty="0">
                <a:solidFill>
                  <a:srgbClr val="00B050"/>
                </a:solidFill>
                <a:latin typeface="Courier New"/>
              </a:rPr>
              <a:t>begin</a:t>
            </a:r>
            <a:endParaRPr lang="en-US" sz="1800" dirty="0">
              <a:solidFill>
                <a:srgbClr val="00B050"/>
              </a:solidFill>
              <a:latin typeface="Courier New"/>
            </a:endParaRPr>
          </a:p>
          <a:p>
            <a:pPr marL="0" indent="0">
              <a:buNone/>
            </a:pPr>
            <a:r>
              <a:rPr lang="en-US" sz="1800" b="1" dirty="0">
                <a:solidFill>
                  <a:srgbClr val="00B050"/>
                </a:solidFill>
                <a:latin typeface="Courier New"/>
              </a:rPr>
              <a:t>     if</a:t>
            </a:r>
            <a:r>
              <a:rPr lang="en-US" sz="1800" dirty="0">
                <a:solidFill>
                  <a:srgbClr val="00B050"/>
                </a:solidFill>
                <a:latin typeface="Courier New"/>
              </a:rPr>
              <a:t>(op is </a:t>
            </a:r>
            <a:r>
              <a:rPr lang="en-US" sz="1800" dirty="0" err="1">
                <a:solidFill>
                  <a:srgbClr val="00B050"/>
                </a:solidFill>
                <a:latin typeface="Courier New"/>
              </a:rPr>
              <a:t>Ld</a:t>
            </a:r>
            <a:r>
              <a:rPr lang="en-US" sz="1800" dirty="0">
                <a:solidFill>
                  <a:srgbClr val="00B050"/>
                </a:solidFill>
                <a:latin typeface="Courier New"/>
              </a:rPr>
              <a:t>) </a:t>
            </a:r>
          </a:p>
          <a:p>
            <a:pPr marL="0" indent="0">
              <a:buNone/>
            </a:pPr>
            <a:r>
              <a:rPr lang="en-US" sz="1800" dirty="0">
                <a:solidFill>
                  <a:srgbClr val="00B050"/>
                </a:solidFill>
                <a:latin typeface="Courier New"/>
              </a:rPr>
              <a:t>        </a:t>
            </a:r>
            <a:r>
              <a:rPr lang="en-US" sz="1800" dirty="0" err="1">
                <a:solidFill>
                  <a:srgbClr val="00B050"/>
                </a:solidFill>
                <a:latin typeface="Courier New"/>
              </a:rPr>
              <a:t>hitQ.enq</a:t>
            </a:r>
            <a:r>
              <a:rPr lang="en-US" sz="1800" dirty="0">
                <a:solidFill>
                  <a:srgbClr val="00B050"/>
                </a:solidFill>
                <a:latin typeface="Courier New"/>
              </a:rPr>
              <a:t>(data from </a:t>
            </a:r>
            <a:r>
              <a:rPr lang="en-US" sz="1800" dirty="0" err="1">
                <a:solidFill>
                  <a:srgbClr val="00B050"/>
                </a:solidFill>
                <a:latin typeface="Courier New"/>
              </a:rPr>
              <a:t>dataArry</a:t>
            </a:r>
            <a:r>
              <a:rPr lang="en-US" sz="1800" dirty="0">
                <a:solidFill>
                  <a:srgbClr val="00B050"/>
                </a:solidFill>
                <a:latin typeface="Courier New"/>
              </a:rPr>
              <a:t>);</a:t>
            </a:r>
          </a:p>
          <a:p>
            <a:pPr marL="0" indent="0">
              <a:buNone/>
            </a:pPr>
            <a:r>
              <a:rPr lang="en-US" sz="1800" dirty="0">
                <a:solidFill>
                  <a:srgbClr val="00B050"/>
                </a:solidFill>
                <a:latin typeface="Courier New"/>
              </a:rPr>
              <a:t>     </a:t>
            </a:r>
            <a:r>
              <a:rPr lang="en-US" sz="1800" b="1" dirty="0">
                <a:solidFill>
                  <a:srgbClr val="00B050"/>
                </a:solidFill>
                <a:latin typeface="Courier New"/>
              </a:rPr>
              <a:t>else </a:t>
            </a:r>
            <a:r>
              <a:rPr lang="en-US" sz="1800" dirty="0">
                <a:solidFill>
                  <a:srgbClr val="00B050"/>
                </a:solidFill>
                <a:latin typeface="Courier New"/>
              </a:rPr>
              <a:t>// op is St</a:t>
            </a:r>
            <a:endParaRPr lang="en-US" sz="1800" b="1" dirty="0">
              <a:solidFill>
                <a:srgbClr val="00B050"/>
              </a:solidFill>
              <a:latin typeface="Courier New"/>
            </a:endParaRPr>
          </a:p>
          <a:p>
            <a:pPr marL="0" indent="0">
              <a:buNone/>
            </a:pPr>
            <a:r>
              <a:rPr lang="en-US" sz="1800" b="1" dirty="0">
                <a:solidFill>
                  <a:srgbClr val="00B050"/>
                </a:solidFill>
                <a:latin typeface="Courier New"/>
              </a:rPr>
              <a:t>         if </a:t>
            </a:r>
            <a:r>
              <a:rPr lang="en-US" sz="1800" dirty="0">
                <a:solidFill>
                  <a:srgbClr val="00B050"/>
                </a:solidFill>
                <a:latin typeface="Courier New"/>
              </a:rPr>
              <a:t>(state is M)</a:t>
            </a:r>
          </a:p>
          <a:p>
            <a:pPr marL="0" indent="0">
              <a:buNone/>
            </a:pPr>
            <a:r>
              <a:rPr lang="en-US" sz="1800" b="1" dirty="0">
                <a:solidFill>
                  <a:srgbClr val="00B050"/>
                </a:solidFill>
                <a:latin typeface="Courier New"/>
              </a:rPr>
              <a:t>             update </a:t>
            </a:r>
            <a:r>
              <a:rPr lang="en-US" sz="1800" dirty="0" err="1">
                <a:solidFill>
                  <a:srgbClr val="00B050"/>
                </a:solidFill>
                <a:latin typeface="Courier New"/>
              </a:rPr>
              <a:t>dataArray</a:t>
            </a:r>
            <a:r>
              <a:rPr lang="en-US" sz="1800" dirty="0">
                <a:solidFill>
                  <a:srgbClr val="00B050"/>
                </a:solidFill>
                <a:latin typeface="Courier New"/>
              </a:rPr>
              <a:t>;</a:t>
            </a:r>
          </a:p>
          <a:p>
            <a:pPr marL="0" indent="0">
              <a:buNone/>
            </a:pPr>
            <a:r>
              <a:rPr lang="en-US" sz="1800" b="1" dirty="0">
                <a:solidFill>
                  <a:srgbClr val="00B050"/>
                </a:solidFill>
                <a:latin typeface="Courier New"/>
              </a:rPr>
              <a:t>         else </a:t>
            </a:r>
            <a:r>
              <a:rPr lang="en-US" sz="1800" dirty="0" err="1">
                <a:solidFill>
                  <a:srgbClr val="00B050"/>
                </a:solidFill>
                <a:latin typeface="Courier New"/>
              </a:rPr>
              <a:t>missReq</a:t>
            </a:r>
            <a:r>
              <a:rPr lang="en-US" sz="1800" dirty="0">
                <a:solidFill>
                  <a:srgbClr val="00B050"/>
                </a:solidFill>
                <a:latin typeface="Courier New"/>
              </a:rPr>
              <a:t> &lt;= r; // state is S</a:t>
            </a:r>
          </a:p>
          <a:p>
            <a:pPr marL="0" indent="0">
              <a:buNone/>
            </a:pPr>
            <a:r>
              <a:rPr lang="en-US" sz="1800" dirty="0">
                <a:solidFill>
                  <a:srgbClr val="00B050"/>
                </a:solidFill>
                <a:latin typeface="Courier New"/>
              </a:rPr>
              <a:t>              </a:t>
            </a:r>
            <a:r>
              <a:rPr lang="en-US" sz="1800" dirty="0" err="1">
                <a:solidFill>
                  <a:srgbClr val="00B050"/>
                </a:solidFill>
                <a:latin typeface="Courier New"/>
              </a:rPr>
              <a:t>mshr</a:t>
            </a:r>
            <a:r>
              <a:rPr lang="en-US" sz="1800" dirty="0">
                <a:solidFill>
                  <a:srgbClr val="00B050"/>
                </a:solidFill>
                <a:latin typeface="Courier New"/>
              </a:rPr>
              <a:t> &lt;= </a:t>
            </a:r>
            <a:r>
              <a:rPr lang="en-US" sz="1800" dirty="0" err="1">
                <a:solidFill>
                  <a:srgbClr val="00B050"/>
                </a:solidFill>
                <a:latin typeface="Courier New"/>
              </a:rPr>
              <a:t>SendFillReq</a:t>
            </a:r>
            <a:r>
              <a:rPr lang="en-US" sz="1800" dirty="0">
                <a:solidFill>
                  <a:srgbClr val="00B050"/>
                </a:solidFill>
                <a:latin typeface="Courier New"/>
              </a:rPr>
              <a:t>;</a:t>
            </a:r>
          </a:p>
          <a:p>
            <a:pPr marL="0" indent="0">
              <a:buNone/>
            </a:pPr>
            <a:r>
              <a:rPr lang="en-US" sz="1800" dirty="0">
                <a:solidFill>
                  <a:srgbClr val="00B050"/>
                </a:solidFill>
                <a:latin typeface="Courier New"/>
              </a:rPr>
              <a:t>              </a:t>
            </a:r>
            <a:r>
              <a:rPr lang="en-US" sz="1800" dirty="0" err="1">
                <a:solidFill>
                  <a:srgbClr val="00B050"/>
                </a:solidFill>
                <a:latin typeface="Courier New"/>
              </a:rPr>
              <a:t>missSlot</a:t>
            </a:r>
            <a:r>
              <a:rPr lang="en-US" sz="1800" dirty="0">
                <a:solidFill>
                  <a:srgbClr val="00B050"/>
                </a:solidFill>
                <a:latin typeface="Courier New"/>
              </a:rPr>
              <a:t> &lt;= slot; </a:t>
            </a:r>
          </a:p>
          <a:p>
            <a:pPr marL="0" indent="0">
              <a:buNone/>
            </a:pPr>
            <a:r>
              <a:rPr lang="en-US" sz="1800" b="1" dirty="0">
                <a:solidFill>
                  <a:srgbClr val="00B050"/>
                </a:solidFill>
                <a:latin typeface="Courier New"/>
              </a:rPr>
              <a:t>  else </a:t>
            </a:r>
            <a:r>
              <a:rPr lang="en-US" sz="1800" dirty="0" err="1">
                <a:solidFill>
                  <a:srgbClr val="00B050"/>
                </a:solidFill>
                <a:latin typeface="Courier New"/>
              </a:rPr>
              <a:t>missReq</a:t>
            </a:r>
            <a:r>
              <a:rPr lang="en-US" sz="1800" dirty="0">
                <a:solidFill>
                  <a:srgbClr val="00B050"/>
                </a:solidFill>
                <a:latin typeface="Courier New"/>
              </a:rPr>
              <a:t> &lt;= r;  // state is I</a:t>
            </a:r>
          </a:p>
          <a:p>
            <a:pPr marL="0" indent="0">
              <a:buNone/>
            </a:pPr>
            <a:r>
              <a:rPr lang="en-US" sz="1800" dirty="0">
                <a:solidFill>
                  <a:srgbClr val="00B050"/>
                </a:solidFill>
                <a:latin typeface="Courier New"/>
              </a:rPr>
              <a:t>       </a:t>
            </a:r>
            <a:r>
              <a:rPr lang="en-US" sz="1800" dirty="0" err="1">
                <a:solidFill>
                  <a:srgbClr val="00B050"/>
                </a:solidFill>
                <a:latin typeface="Courier New"/>
              </a:rPr>
              <a:t>mshr</a:t>
            </a:r>
            <a:r>
              <a:rPr lang="en-US" sz="1800" dirty="0">
                <a:solidFill>
                  <a:srgbClr val="00B050"/>
                </a:solidFill>
                <a:latin typeface="Courier New"/>
              </a:rPr>
              <a:t> &lt;= </a:t>
            </a:r>
            <a:r>
              <a:rPr lang="en-US" sz="1800" dirty="0" err="1">
                <a:solidFill>
                  <a:srgbClr val="00B050"/>
                </a:solidFill>
                <a:latin typeface="Courier New"/>
              </a:rPr>
              <a:t>StartMiss</a:t>
            </a:r>
            <a:r>
              <a:rPr lang="en-US" sz="1800" dirty="0">
                <a:solidFill>
                  <a:srgbClr val="00B050"/>
                </a:solidFill>
                <a:latin typeface="Courier New"/>
              </a:rPr>
              <a:t>; </a:t>
            </a:r>
          </a:p>
          <a:p>
            <a:pPr marL="0" indent="0">
              <a:buNone/>
            </a:pPr>
            <a:r>
              <a:rPr lang="en-US" sz="1800" b="1" dirty="0" err="1">
                <a:latin typeface="Courier New"/>
              </a:rPr>
              <a:t>endmethod</a:t>
            </a:r>
            <a:endParaRPr lang="en-US" sz="1800" b="1" dirty="0">
              <a:latin typeface="Courier New"/>
            </a:endParaRPr>
          </a:p>
        </p:txBody>
      </p:sp>
      <p:grpSp>
        <p:nvGrpSpPr>
          <p:cNvPr id="7" name="Group 20"/>
          <p:cNvGrpSpPr>
            <a:grpSpLocks/>
          </p:cNvGrpSpPr>
          <p:nvPr/>
        </p:nvGrpSpPr>
        <p:grpSpPr bwMode="auto">
          <a:xfrm>
            <a:off x="5849272" y="2084498"/>
            <a:ext cx="2867025" cy="1693863"/>
            <a:chOff x="357" y="920"/>
            <a:chExt cx="1806" cy="1067"/>
          </a:xfrm>
        </p:grpSpPr>
        <p:sp>
          <p:nvSpPr>
            <p:cNvPr id="8" name="Rectangle 21"/>
            <p:cNvSpPr>
              <a:spLocks noChangeArrowheads="1"/>
            </p:cNvSpPr>
            <p:nvPr/>
          </p:nvSpPr>
          <p:spPr bwMode="auto">
            <a:xfrm>
              <a:off x="965" y="1584"/>
              <a:ext cx="399" cy="271"/>
            </a:xfrm>
            <a:prstGeom prst="rect">
              <a:avLst/>
            </a:prstGeom>
            <a:solidFill>
              <a:schemeClr val="tx1"/>
            </a:solidFill>
            <a:ln w="9525">
              <a:solidFill>
                <a:srgbClr val="FF0000"/>
              </a:solidFill>
              <a:miter lim="800000"/>
              <a:headEnd/>
              <a:tailEnd/>
            </a:ln>
          </p:spPr>
          <p:txBody>
            <a:bodyPr wrap="none" anchor="ctr"/>
            <a:lstStyle/>
            <a:p>
              <a:pPr algn="ctr" eaLnBrk="0" hangingPunct="0"/>
              <a:r>
                <a:rPr lang="en-US" sz="2000">
                  <a:solidFill>
                    <a:schemeClr val="bg1"/>
                  </a:solidFill>
                  <a:latin typeface="Verdana" pitchFamily="34" charset="0"/>
                </a:rPr>
                <a:t>PP</a:t>
              </a:r>
              <a:endParaRPr lang="en-US">
                <a:solidFill>
                  <a:schemeClr val="bg1"/>
                </a:solidFill>
                <a:latin typeface="Verdana" pitchFamily="34" charset="0"/>
              </a:endParaRPr>
            </a:p>
          </p:txBody>
        </p:sp>
        <p:sp>
          <p:nvSpPr>
            <p:cNvPr id="10" name="Rectangle 22"/>
            <p:cNvSpPr>
              <a:spLocks noChangeArrowheads="1"/>
            </p:cNvSpPr>
            <p:nvPr/>
          </p:nvSpPr>
          <p:spPr bwMode="auto">
            <a:xfrm>
              <a:off x="925" y="920"/>
              <a:ext cx="463" cy="321"/>
            </a:xfrm>
            <a:prstGeom prst="rect">
              <a:avLst/>
            </a:prstGeom>
            <a:noFill/>
            <a:ln w="25400">
              <a:solidFill>
                <a:schemeClr val="tx1"/>
              </a:solidFill>
              <a:miter lim="800000"/>
              <a:headEnd/>
              <a:tailEnd/>
            </a:ln>
          </p:spPr>
          <p:txBody>
            <a:bodyPr wrap="none" anchor="ctr"/>
            <a:lstStyle/>
            <a:p>
              <a:pPr algn="ctr" eaLnBrk="0" hangingPunct="0"/>
              <a:r>
                <a:rPr lang="en-US" sz="2000" dirty="0">
                  <a:latin typeface="Verdana" pitchFamily="34" charset="0"/>
                </a:rPr>
                <a:t>P</a:t>
              </a:r>
              <a:endParaRPr lang="en-US" dirty="0">
                <a:latin typeface="Verdana" pitchFamily="34" charset="0"/>
              </a:endParaRPr>
            </a:p>
          </p:txBody>
        </p:sp>
        <p:sp>
          <p:nvSpPr>
            <p:cNvPr id="11" name="Rectangle 23"/>
            <p:cNvSpPr>
              <a:spLocks noChangeArrowheads="1"/>
            </p:cNvSpPr>
            <p:nvPr/>
          </p:nvSpPr>
          <p:spPr bwMode="auto">
            <a:xfrm>
              <a:off x="1221" y="1440"/>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sp>
          <p:nvSpPr>
            <p:cNvPr id="12" name="Rectangle 24"/>
            <p:cNvSpPr>
              <a:spLocks noChangeArrowheads="1"/>
            </p:cNvSpPr>
            <p:nvPr/>
          </p:nvSpPr>
          <p:spPr bwMode="auto">
            <a:xfrm>
              <a:off x="1221" y="1392"/>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sp>
          <p:nvSpPr>
            <p:cNvPr id="13" name="Rectangle 25"/>
            <p:cNvSpPr>
              <a:spLocks noChangeArrowheads="1"/>
            </p:cNvSpPr>
            <p:nvPr/>
          </p:nvSpPr>
          <p:spPr bwMode="auto">
            <a:xfrm>
              <a:off x="1221" y="1344"/>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sp>
          <p:nvSpPr>
            <p:cNvPr id="14" name="Rectangle 26"/>
            <p:cNvSpPr>
              <a:spLocks noChangeArrowheads="1"/>
            </p:cNvSpPr>
            <p:nvPr/>
          </p:nvSpPr>
          <p:spPr bwMode="auto">
            <a:xfrm>
              <a:off x="933" y="1440"/>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sp>
          <p:nvSpPr>
            <p:cNvPr id="15" name="Rectangle 27"/>
            <p:cNvSpPr>
              <a:spLocks noChangeArrowheads="1"/>
            </p:cNvSpPr>
            <p:nvPr/>
          </p:nvSpPr>
          <p:spPr bwMode="auto">
            <a:xfrm>
              <a:off x="933" y="1392"/>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sp>
          <p:nvSpPr>
            <p:cNvPr id="16" name="Rectangle 28"/>
            <p:cNvSpPr>
              <a:spLocks noChangeArrowheads="1"/>
            </p:cNvSpPr>
            <p:nvPr/>
          </p:nvSpPr>
          <p:spPr bwMode="auto">
            <a:xfrm>
              <a:off x="933" y="1344"/>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sp>
          <p:nvSpPr>
            <p:cNvPr id="17" name="Line 29"/>
            <p:cNvSpPr>
              <a:spLocks noChangeShapeType="1"/>
            </p:cNvSpPr>
            <p:nvPr/>
          </p:nvSpPr>
          <p:spPr bwMode="auto">
            <a:xfrm>
              <a:off x="1029" y="1248"/>
              <a:ext cx="0" cy="96"/>
            </a:xfrm>
            <a:prstGeom prst="line">
              <a:avLst/>
            </a:prstGeom>
            <a:noFill/>
            <a:ln w="12700">
              <a:solidFill>
                <a:schemeClr val="tx1"/>
              </a:solidFill>
              <a:round/>
              <a:headEnd/>
              <a:tailEnd type="triangle" w="med" len="med"/>
            </a:ln>
          </p:spPr>
          <p:txBody>
            <a:bodyPr wrap="none" anchor="ctr"/>
            <a:lstStyle/>
            <a:p>
              <a:endParaRPr lang="en-US"/>
            </a:p>
          </p:txBody>
        </p:sp>
        <p:sp>
          <p:nvSpPr>
            <p:cNvPr id="18" name="Line 30"/>
            <p:cNvSpPr>
              <a:spLocks noChangeShapeType="1"/>
            </p:cNvSpPr>
            <p:nvPr/>
          </p:nvSpPr>
          <p:spPr bwMode="auto">
            <a:xfrm>
              <a:off x="1029" y="1488"/>
              <a:ext cx="0" cy="96"/>
            </a:xfrm>
            <a:prstGeom prst="line">
              <a:avLst/>
            </a:prstGeom>
            <a:noFill/>
            <a:ln w="12700">
              <a:solidFill>
                <a:schemeClr val="tx1"/>
              </a:solidFill>
              <a:round/>
              <a:headEnd/>
              <a:tailEnd type="triangle" w="med" len="med"/>
            </a:ln>
          </p:spPr>
          <p:txBody>
            <a:bodyPr wrap="none" anchor="ctr"/>
            <a:lstStyle/>
            <a:p>
              <a:endParaRPr lang="en-US"/>
            </a:p>
          </p:txBody>
        </p:sp>
        <p:sp>
          <p:nvSpPr>
            <p:cNvPr id="19" name="Line 31"/>
            <p:cNvSpPr>
              <a:spLocks noChangeShapeType="1"/>
            </p:cNvSpPr>
            <p:nvPr/>
          </p:nvSpPr>
          <p:spPr bwMode="auto">
            <a:xfrm>
              <a:off x="1296" y="1248"/>
              <a:ext cx="0" cy="96"/>
            </a:xfrm>
            <a:prstGeom prst="line">
              <a:avLst/>
            </a:prstGeom>
            <a:noFill/>
            <a:ln w="12700">
              <a:solidFill>
                <a:schemeClr val="tx1"/>
              </a:solidFill>
              <a:round/>
              <a:headEnd type="triangle" w="med" len="med"/>
              <a:tailEnd/>
            </a:ln>
          </p:spPr>
          <p:txBody>
            <a:bodyPr wrap="none" anchor="ctr"/>
            <a:lstStyle/>
            <a:p>
              <a:endParaRPr lang="en-US"/>
            </a:p>
          </p:txBody>
        </p:sp>
        <p:sp>
          <p:nvSpPr>
            <p:cNvPr id="20" name="Line 32"/>
            <p:cNvSpPr>
              <a:spLocks noChangeShapeType="1"/>
            </p:cNvSpPr>
            <p:nvPr/>
          </p:nvSpPr>
          <p:spPr bwMode="auto">
            <a:xfrm>
              <a:off x="1293" y="1488"/>
              <a:ext cx="0" cy="96"/>
            </a:xfrm>
            <a:prstGeom prst="line">
              <a:avLst/>
            </a:prstGeom>
            <a:noFill/>
            <a:ln w="12700">
              <a:solidFill>
                <a:schemeClr val="tx1"/>
              </a:solidFill>
              <a:round/>
              <a:headEnd type="triangle" w="med" len="med"/>
              <a:tailEnd/>
            </a:ln>
          </p:spPr>
          <p:txBody>
            <a:bodyPr wrap="none" anchor="ctr"/>
            <a:lstStyle/>
            <a:p>
              <a:endParaRPr lang="en-US"/>
            </a:p>
          </p:txBody>
        </p:sp>
        <p:grpSp>
          <p:nvGrpSpPr>
            <p:cNvPr id="21" name="Group 33"/>
            <p:cNvGrpSpPr>
              <a:grpSpLocks/>
            </p:cNvGrpSpPr>
            <p:nvPr/>
          </p:nvGrpSpPr>
          <p:grpSpPr bwMode="auto">
            <a:xfrm rot="5400000">
              <a:off x="1496" y="1757"/>
              <a:ext cx="175" cy="149"/>
              <a:chOff x="1296" y="2011"/>
              <a:chExt cx="175" cy="149"/>
            </a:xfrm>
          </p:grpSpPr>
          <p:sp>
            <p:nvSpPr>
              <p:cNvPr id="37" name="Rectangle 34"/>
              <p:cNvSpPr>
                <a:spLocks noChangeArrowheads="1"/>
              </p:cNvSpPr>
              <p:nvPr/>
            </p:nvSpPr>
            <p:spPr bwMode="auto">
              <a:xfrm>
                <a:off x="1296" y="2107"/>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sp>
            <p:nvSpPr>
              <p:cNvPr id="38" name="Rectangle 35"/>
              <p:cNvSpPr>
                <a:spLocks noChangeArrowheads="1"/>
              </p:cNvSpPr>
              <p:nvPr/>
            </p:nvSpPr>
            <p:spPr bwMode="auto">
              <a:xfrm>
                <a:off x="1296" y="2059"/>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sp>
            <p:nvSpPr>
              <p:cNvPr id="39" name="Rectangle 36"/>
              <p:cNvSpPr>
                <a:spLocks noChangeArrowheads="1"/>
              </p:cNvSpPr>
              <p:nvPr/>
            </p:nvSpPr>
            <p:spPr bwMode="auto">
              <a:xfrm>
                <a:off x="1296" y="2011"/>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grpSp>
        <p:grpSp>
          <p:nvGrpSpPr>
            <p:cNvPr id="22" name="Group 37"/>
            <p:cNvGrpSpPr>
              <a:grpSpLocks/>
            </p:cNvGrpSpPr>
            <p:nvPr/>
          </p:nvGrpSpPr>
          <p:grpSpPr bwMode="auto">
            <a:xfrm rot="5400000">
              <a:off x="1496" y="1549"/>
              <a:ext cx="175" cy="149"/>
              <a:chOff x="1296" y="2011"/>
              <a:chExt cx="175" cy="149"/>
            </a:xfrm>
          </p:grpSpPr>
          <p:sp>
            <p:nvSpPr>
              <p:cNvPr id="34" name="Rectangle 38"/>
              <p:cNvSpPr>
                <a:spLocks noChangeArrowheads="1"/>
              </p:cNvSpPr>
              <p:nvPr/>
            </p:nvSpPr>
            <p:spPr bwMode="auto">
              <a:xfrm>
                <a:off x="1296" y="2107"/>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sp>
            <p:nvSpPr>
              <p:cNvPr id="35" name="Rectangle 39"/>
              <p:cNvSpPr>
                <a:spLocks noChangeArrowheads="1"/>
              </p:cNvSpPr>
              <p:nvPr/>
            </p:nvSpPr>
            <p:spPr bwMode="auto">
              <a:xfrm>
                <a:off x="1296" y="2059"/>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sp>
            <p:nvSpPr>
              <p:cNvPr id="36" name="Rectangle 40"/>
              <p:cNvSpPr>
                <a:spLocks noChangeArrowheads="1"/>
              </p:cNvSpPr>
              <p:nvPr/>
            </p:nvSpPr>
            <p:spPr bwMode="auto">
              <a:xfrm>
                <a:off x="1296" y="2011"/>
                <a:ext cx="175" cy="53"/>
              </a:xfrm>
              <a:prstGeom prst="rect">
                <a:avLst/>
              </a:prstGeom>
              <a:solidFill>
                <a:srgbClr val="CFBDC8"/>
              </a:solidFill>
              <a:ln w="9525">
                <a:solidFill>
                  <a:srgbClr val="FF0000"/>
                </a:solidFill>
                <a:miter lim="800000"/>
                <a:headEnd/>
                <a:tailEnd/>
              </a:ln>
            </p:spPr>
            <p:txBody>
              <a:bodyPr wrap="none" anchor="ctr"/>
              <a:lstStyle/>
              <a:p>
                <a:endParaRPr lang="en-US"/>
              </a:p>
            </p:txBody>
          </p:sp>
        </p:grpSp>
        <p:sp>
          <p:nvSpPr>
            <p:cNvPr id="23" name="Line 41"/>
            <p:cNvSpPr>
              <a:spLocks noChangeShapeType="1"/>
            </p:cNvSpPr>
            <p:nvPr/>
          </p:nvSpPr>
          <p:spPr bwMode="auto">
            <a:xfrm flipH="1">
              <a:off x="1365" y="1824"/>
              <a:ext cx="136" cy="0"/>
            </a:xfrm>
            <a:prstGeom prst="line">
              <a:avLst/>
            </a:prstGeom>
            <a:noFill/>
            <a:ln w="12700">
              <a:solidFill>
                <a:schemeClr val="tx1"/>
              </a:solidFill>
              <a:round/>
              <a:headEnd/>
              <a:tailEnd type="triangle" w="med" len="med"/>
            </a:ln>
          </p:spPr>
          <p:txBody>
            <a:bodyPr wrap="none" anchor="ctr"/>
            <a:lstStyle/>
            <a:p>
              <a:endParaRPr lang="en-US"/>
            </a:p>
          </p:txBody>
        </p:sp>
        <p:sp>
          <p:nvSpPr>
            <p:cNvPr id="24" name="Line 42"/>
            <p:cNvSpPr>
              <a:spLocks noChangeShapeType="1"/>
            </p:cNvSpPr>
            <p:nvPr/>
          </p:nvSpPr>
          <p:spPr bwMode="auto">
            <a:xfrm flipH="1">
              <a:off x="1365" y="1632"/>
              <a:ext cx="144" cy="0"/>
            </a:xfrm>
            <a:prstGeom prst="line">
              <a:avLst/>
            </a:prstGeom>
            <a:noFill/>
            <a:ln w="12700">
              <a:solidFill>
                <a:schemeClr val="tx1"/>
              </a:solidFill>
              <a:round/>
              <a:headEnd type="triangle" w="med" len="med"/>
              <a:tailEnd/>
            </a:ln>
          </p:spPr>
          <p:txBody>
            <a:bodyPr wrap="none" anchor="ctr"/>
            <a:lstStyle/>
            <a:p>
              <a:endParaRPr lang="en-US"/>
            </a:p>
          </p:txBody>
        </p:sp>
        <p:sp>
          <p:nvSpPr>
            <p:cNvPr id="25" name="Line 43"/>
            <p:cNvSpPr>
              <a:spLocks noChangeShapeType="1"/>
            </p:cNvSpPr>
            <p:nvPr/>
          </p:nvSpPr>
          <p:spPr bwMode="auto">
            <a:xfrm>
              <a:off x="1691" y="1717"/>
              <a:ext cx="472" cy="0"/>
            </a:xfrm>
            <a:prstGeom prst="line">
              <a:avLst/>
            </a:prstGeom>
            <a:noFill/>
            <a:ln w="38100">
              <a:solidFill>
                <a:schemeClr val="tx1"/>
              </a:solidFill>
              <a:round/>
              <a:headEnd type="triangle" w="med" len="med"/>
              <a:tailEnd type="triangle" w="med" len="med"/>
            </a:ln>
          </p:spPr>
          <p:txBody>
            <a:bodyPr wrap="none" anchor="ctr"/>
            <a:lstStyle/>
            <a:p>
              <a:endParaRPr lang="en-US"/>
            </a:p>
          </p:txBody>
        </p:sp>
        <p:sp>
          <p:nvSpPr>
            <p:cNvPr id="26" name="Text Box 44"/>
            <p:cNvSpPr txBox="1">
              <a:spLocks noChangeArrowheads="1"/>
            </p:cNvSpPr>
            <p:nvPr/>
          </p:nvSpPr>
          <p:spPr bwMode="auto">
            <a:xfrm>
              <a:off x="1651" y="1465"/>
              <a:ext cx="423" cy="233"/>
            </a:xfrm>
            <a:prstGeom prst="rect">
              <a:avLst/>
            </a:prstGeom>
            <a:noFill/>
            <a:ln w="25400">
              <a:noFill/>
              <a:miter lim="800000"/>
              <a:headEnd/>
              <a:tailEnd/>
            </a:ln>
          </p:spPr>
          <p:txBody>
            <a:bodyPr wrap="none">
              <a:spAutoFit/>
            </a:bodyPr>
            <a:lstStyle/>
            <a:p>
              <a:pPr algn="ctr" eaLnBrk="0" hangingPunct="0"/>
              <a:r>
                <a:rPr lang="en-US" sz="1800">
                  <a:solidFill>
                    <a:srgbClr val="56127A"/>
                  </a:solidFill>
                  <a:latin typeface="Verdana" pitchFamily="34" charset="0"/>
                </a:rPr>
                <a:t>c2m</a:t>
              </a:r>
            </a:p>
          </p:txBody>
        </p:sp>
        <p:sp>
          <p:nvSpPr>
            <p:cNvPr id="27" name="Text Box 45"/>
            <p:cNvSpPr txBox="1">
              <a:spLocks noChangeArrowheads="1"/>
            </p:cNvSpPr>
            <p:nvPr/>
          </p:nvSpPr>
          <p:spPr bwMode="auto">
            <a:xfrm>
              <a:off x="1651" y="1754"/>
              <a:ext cx="423" cy="233"/>
            </a:xfrm>
            <a:prstGeom prst="rect">
              <a:avLst/>
            </a:prstGeom>
            <a:noFill/>
            <a:ln w="25400">
              <a:noFill/>
              <a:miter lim="800000"/>
              <a:headEnd/>
              <a:tailEnd/>
            </a:ln>
          </p:spPr>
          <p:txBody>
            <a:bodyPr wrap="none">
              <a:spAutoFit/>
            </a:bodyPr>
            <a:lstStyle/>
            <a:p>
              <a:pPr algn="ctr" eaLnBrk="0" hangingPunct="0"/>
              <a:r>
                <a:rPr lang="en-US" sz="1800">
                  <a:solidFill>
                    <a:srgbClr val="56127A"/>
                  </a:solidFill>
                  <a:latin typeface="Verdana" pitchFamily="34" charset="0"/>
                </a:rPr>
                <a:t>m2c</a:t>
              </a:r>
            </a:p>
          </p:txBody>
        </p:sp>
        <p:sp>
          <p:nvSpPr>
            <p:cNvPr id="28" name="Rectangle 46"/>
            <p:cNvSpPr>
              <a:spLocks noChangeArrowheads="1"/>
            </p:cNvSpPr>
            <p:nvPr/>
          </p:nvSpPr>
          <p:spPr bwMode="auto">
            <a:xfrm>
              <a:off x="357" y="1568"/>
              <a:ext cx="463" cy="319"/>
            </a:xfrm>
            <a:prstGeom prst="rect">
              <a:avLst/>
            </a:prstGeom>
            <a:solidFill>
              <a:schemeClr val="bg1"/>
            </a:solidFill>
            <a:ln w="25400">
              <a:solidFill>
                <a:schemeClr val="tx1"/>
              </a:solidFill>
              <a:miter lim="800000"/>
              <a:headEnd/>
              <a:tailEnd/>
            </a:ln>
          </p:spPr>
          <p:txBody>
            <a:bodyPr wrap="none" anchor="ctr"/>
            <a:lstStyle/>
            <a:p>
              <a:pPr algn="ctr" eaLnBrk="0" hangingPunct="0"/>
              <a:r>
                <a:rPr lang="en-US" sz="2000">
                  <a:latin typeface="Verdana" pitchFamily="34" charset="0"/>
                </a:rPr>
                <a:t>L1</a:t>
              </a:r>
              <a:endParaRPr lang="en-US">
                <a:latin typeface="Verdana" pitchFamily="34" charset="0"/>
              </a:endParaRPr>
            </a:p>
          </p:txBody>
        </p:sp>
        <p:grpSp>
          <p:nvGrpSpPr>
            <p:cNvPr id="29" name="Group 47"/>
            <p:cNvGrpSpPr>
              <a:grpSpLocks/>
            </p:cNvGrpSpPr>
            <p:nvPr/>
          </p:nvGrpSpPr>
          <p:grpSpPr bwMode="auto">
            <a:xfrm>
              <a:off x="813" y="1664"/>
              <a:ext cx="160" cy="136"/>
              <a:chOff x="813" y="1664"/>
              <a:chExt cx="160" cy="136"/>
            </a:xfrm>
          </p:grpSpPr>
          <p:sp>
            <p:nvSpPr>
              <p:cNvPr id="32" name="Line 48"/>
              <p:cNvSpPr>
                <a:spLocks noChangeShapeType="1"/>
              </p:cNvSpPr>
              <p:nvPr/>
            </p:nvSpPr>
            <p:spPr bwMode="auto">
              <a:xfrm rot="5400000">
                <a:off x="901" y="1592"/>
                <a:ext cx="0" cy="144"/>
              </a:xfrm>
              <a:prstGeom prst="line">
                <a:avLst/>
              </a:prstGeom>
              <a:noFill/>
              <a:ln w="12700">
                <a:solidFill>
                  <a:schemeClr val="tx1"/>
                </a:solidFill>
                <a:round/>
                <a:headEnd/>
                <a:tailEnd type="triangle" w="med" len="med"/>
              </a:ln>
            </p:spPr>
            <p:txBody>
              <a:bodyPr wrap="none" anchor="ctr"/>
              <a:lstStyle/>
              <a:p>
                <a:endParaRPr lang="en-US"/>
              </a:p>
            </p:txBody>
          </p:sp>
          <p:sp>
            <p:nvSpPr>
              <p:cNvPr id="33" name="Line 49"/>
              <p:cNvSpPr>
                <a:spLocks noChangeShapeType="1"/>
              </p:cNvSpPr>
              <p:nvPr/>
            </p:nvSpPr>
            <p:spPr bwMode="auto">
              <a:xfrm rot="5400000">
                <a:off x="889" y="1724"/>
                <a:ext cx="0" cy="152"/>
              </a:xfrm>
              <a:prstGeom prst="line">
                <a:avLst/>
              </a:prstGeom>
              <a:noFill/>
              <a:ln w="12700">
                <a:solidFill>
                  <a:schemeClr val="tx1"/>
                </a:solidFill>
                <a:round/>
                <a:headEnd type="triangle" w="med" len="med"/>
                <a:tailEnd/>
              </a:ln>
            </p:spPr>
            <p:txBody>
              <a:bodyPr wrap="none" anchor="ctr"/>
              <a:lstStyle/>
              <a:p>
                <a:endParaRPr lang="en-US"/>
              </a:p>
            </p:txBody>
          </p:sp>
        </p:grpSp>
        <p:sp>
          <p:nvSpPr>
            <p:cNvPr id="30" name="Text Box 50"/>
            <p:cNvSpPr txBox="1">
              <a:spLocks noChangeArrowheads="1"/>
            </p:cNvSpPr>
            <p:nvPr/>
          </p:nvSpPr>
          <p:spPr bwMode="auto">
            <a:xfrm>
              <a:off x="516" y="1305"/>
              <a:ext cx="438" cy="233"/>
            </a:xfrm>
            <a:prstGeom prst="rect">
              <a:avLst/>
            </a:prstGeom>
            <a:noFill/>
            <a:ln w="25400">
              <a:noFill/>
              <a:miter lim="800000"/>
              <a:headEnd/>
              <a:tailEnd/>
            </a:ln>
          </p:spPr>
          <p:txBody>
            <a:bodyPr wrap="none">
              <a:spAutoFit/>
            </a:bodyPr>
            <a:lstStyle/>
            <a:p>
              <a:pPr algn="ctr" eaLnBrk="0" hangingPunct="0"/>
              <a:r>
                <a:rPr lang="en-US" sz="1800">
                  <a:solidFill>
                    <a:srgbClr val="56127A"/>
                  </a:solidFill>
                  <a:latin typeface="Verdana" pitchFamily="34" charset="0"/>
                </a:rPr>
                <a:t>p2m</a:t>
              </a:r>
            </a:p>
          </p:txBody>
        </p:sp>
        <p:sp>
          <p:nvSpPr>
            <p:cNvPr id="31" name="Text Box 51"/>
            <p:cNvSpPr txBox="1">
              <a:spLocks noChangeArrowheads="1"/>
            </p:cNvSpPr>
            <p:nvPr/>
          </p:nvSpPr>
          <p:spPr bwMode="auto">
            <a:xfrm>
              <a:off x="1380" y="1305"/>
              <a:ext cx="438" cy="233"/>
            </a:xfrm>
            <a:prstGeom prst="rect">
              <a:avLst/>
            </a:prstGeom>
            <a:noFill/>
            <a:ln w="25400">
              <a:noFill/>
              <a:miter lim="800000"/>
              <a:headEnd/>
              <a:tailEnd/>
            </a:ln>
          </p:spPr>
          <p:txBody>
            <a:bodyPr wrap="none">
              <a:spAutoFit/>
            </a:bodyPr>
            <a:lstStyle/>
            <a:p>
              <a:pPr algn="ctr" eaLnBrk="0" hangingPunct="0"/>
              <a:r>
                <a:rPr lang="en-US" sz="1800">
                  <a:solidFill>
                    <a:srgbClr val="56127A"/>
                  </a:solidFill>
                  <a:latin typeface="Verdana" pitchFamily="34" charset="0"/>
                </a:rPr>
                <a:t>m2p</a:t>
              </a:r>
            </a:p>
          </p:txBody>
        </p:sp>
      </p:grpSp>
      <p:sp>
        <p:nvSpPr>
          <p:cNvPr id="5" name="Date Placeholder 4">
            <a:extLst>
              <a:ext uri="{FF2B5EF4-FFF2-40B4-BE49-F238E27FC236}">
                <a16:creationId xmlns:a16="http://schemas.microsoft.com/office/drawing/2014/main" id="{8DB0C34E-AE45-42E2-44FF-1E6BF62B5EB1}"/>
              </a:ext>
            </a:extLst>
          </p:cNvPr>
          <p:cNvSpPr>
            <a:spLocks noGrp="1"/>
          </p:cNvSpPr>
          <p:nvPr>
            <p:ph type="dt" sz="half" idx="10"/>
          </p:nvPr>
        </p:nvSpPr>
        <p:spPr/>
        <p:txBody>
          <a:bodyPr/>
          <a:lstStyle/>
          <a:p>
            <a:pPr>
              <a:defRPr/>
            </a:pPr>
            <a:r>
              <a:rPr lang="en-US"/>
              <a:t>March 21, 2024</a:t>
            </a:r>
            <a:endParaRPr lang="en-US" dirty="0"/>
          </a:p>
        </p:txBody>
      </p:sp>
      <p:sp>
        <p:nvSpPr>
          <p:cNvPr id="9" name="Slide Number Placeholder 8">
            <a:extLst>
              <a:ext uri="{FF2B5EF4-FFF2-40B4-BE49-F238E27FC236}">
                <a16:creationId xmlns:a16="http://schemas.microsoft.com/office/drawing/2014/main" id="{4E830195-3097-37D2-7BDC-139FB999AA45}"/>
              </a:ext>
            </a:extLst>
          </p:cNvPr>
          <p:cNvSpPr>
            <a:spLocks noGrp="1"/>
          </p:cNvSpPr>
          <p:nvPr>
            <p:ph type="sldNum" sz="quarter" idx="11"/>
          </p:nvPr>
        </p:nvSpPr>
        <p:spPr/>
        <p:txBody>
          <a:bodyPr/>
          <a:lstStyle/>
          <a:p>
            <a:r>
              <a:rPr lang="en-US" dirty="0"/>
              <a:t>L13-</a:t>
            </a:r>
            <a:fld id="{53294580-05E8-4585-908E-66FCC5062CA7}" type="slidenum">
              <a:rPr lang="en-US" smtClean="0"/>
              <a:pPr>
                <a:defRPr/>
              </a:pPr>
              <a:t>19</a:t>
            </a:fld>
            <a:endParaRPr lang="en-US"/>
          </a:p>
        </p:txBody>
      </p:sp>
    </p:spTree>
    <p:extLst>
      <p:ext uri="{BB962C8B-B14F-4D97-AF65-F5344CB8AC3E}">
        <p14:creationId xmlns:p14="http://schemas.microsoft.com/office/powerpoint/2010/main" val="2134754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 and caches</a:t>
            </a:r>
          </a:p>
        </p:txBody>
      </p:sp>
      <p:sp>
        <p:nvSpPr>
          <p:cNvPr id="3" name="Content Placeholder 2"/>
          <p:cNvSpPr>
            <a:spLocks noGrp="1"/>
          </p:cNvSpPr>
          <p:nvPr>
            <p:ph idx="1"/>
          </p:nvPr>
        </p:nvSpPr>
        <p:spPr>
          <a:xfrm>
            <a:off x="677214" y="1595907"/>
            <a:ext cx="4699716" cy="4114800"/>
          </a:xfrm>
        </p:spPr>
        <p:txBody>
          <a:bodyPr/>
          <a:lstStyle/>
          <a:p>
            <a:r>
              <a:rPr lang="en-US" sz="2400" dirty="0"/>
              <a:t>Caches present a similar problem as store buffers – stores in one cache will not be visible to other caches automatically</a:t>
            </a:r>
          </a:p>
          <a:p>
            <a:r>
              <a:rPr lang="en-US" sz="2400" dirty="0"/>
              <a:t>Cache problem is solved differently – </a:t>
            </a:r>
            <a:r>
              <a:rPr lang="en-US" sz="2400" i="1" dirty="0"/>
              <a:t>caches are kept coherent </a:t>
            </a:r>
          </a:p>
          <a:p>
            <a:pPr marL="0" indent="0">
              <a:buNone/>
            </a:pPr>
            <a:endParaRPr lang="en-US" sz="2400" i="1" dirty="0"/>
          </a:p>
          <a:p>
            <a:endParaRPr lang="en-US" sz="2400" dirty="0"/>
          </a:p>
        </p:txBody>
      </p:sp>
      <p:grpSp>
        <p:nvGrpSpPr>
          <p:cNvPr id="42" name="Group 41"/>
          <p:cNvGrpSpPr/>
          <p:nvPr/>
        </p:nvGrpSpPr>
        <p:grpSpPr>
          <a:xfrm>
            <a:off x="5704268" y="1595907"/>
            <a:ext cx="3200400" cy="3874394"/>
            <a:chOff x="5105400" y="2145406"/>
            <a:chExt cx="3200400" cy="3874394"/>
          </a:xfrm>
        </p:grpSpPr>
        <p:sp>
          <p:nvSpPr>
            <p:cNvPr id="12" name="Rectangle 3"/>
            <p:cNvSpPr>
              <a:spLocks noChangeArrowheads="1"/>
            </p:cNvSpPr>
            <p:nvPr/>
          </p:nvSpPr>
          <p:spPr bwMode="auto">
            <a:xfrm>
              <a:off x="5105400" y="2145406"/>
              <a:ext cx="1066800" cy="838200"/>
            </a:xfrm>
            <a:prstGeom prst="rect">
              <a:avLst/>
            </a:prstGeom>
            <a:solidFill>
              <a:schemeClr val="bg1"/>
            </a:solidFill>
            <a:ln w="12700">
              <a:solidFill>
                <a:schemeClr val="tx1"/>
              </a:solidFill>
              <a:miter lim="800000"/>
              <a:headEnd/>
              <a:tailEnd/>
            </a:ln>
            <a:effectLst/>
          </p:spPr>
          <p:txBody>
            <a:bodyPr wrap="none" anchor="ctr"/>
            <a:lstStyle/>
            <a:p>
              <a:pPr algn="ctr">
                <a:spcBef>
                  <a:spcPct val="50000"/>
                </a:spcBef>
              </a:pPr>
              <a:r>
                <a:rPr lang="en-US" sz="2000" dirty="0">
                  <a:latin typeface="Arial" charset="0"/>
                </a:rPr>
                <a:t>P</a:t>
              </a:r>
            </a:p>
          </p:txBody>
        </p:sp>
        <p:sp>
          <p:nvSpPr>
            <p:cNvPr id="13" name="Rectangle 4"/>
            <p:cNvSpPr>
              <a:spLocks noChangeArrowheads="1"/>
            </p:cNvSpPr>
            <p:nvPr/>
          </p:nvSpPr>
          <p:spPr bwMode="auto">
            <a:xfrm>
              <a:off x="5105400" y="3429000"/>
              <a:ext cx="1066800" cy="609600"/>
            </a:xfrm>
            <a:prstGeom prst="rect">
              <a:avLst/>
            </a:prstGeom>
            <a:solidFill>
              <a:schemeClr val="accent5">
                <a:lumMod val="75000"/>
              </a:schemeClr>
            </a:solidFill>
            <a:ln w="12700">
              <a:solidFill>
                <a:schemeClr val="tx1"/>
              </a:solidFill>
              <a:miter lim="800000"/>
              <a:headEnd/>
              <a:tailEnd/>
            </a:ln>
            <a:effectLst/>
          </p:spPr>
          <p:txBody>
            <a:bodyPr wrap="none" anchor="ctr"/>
            <a:lstStyle/>
            <a:p>
              <a:pPr algn="ctr">
                <a:spcBef>
                  <a:spcPct val="50000"/>
                </a:spcBef>
              </a:pPr>
              <a:r>
                <a:rPr lang="en-US" sz="2000">
                  <a:latin typeface="Arial" charset="0"/>
                </a:rPr>
                <a:t>Cache</a:t>
              </a:r>
            </a:p>
          </p:txBody>
        </p:sp>
        <p:sp>
          <p:nvSpPr>
            <p:cNvPr id="14" name="Rectangle 5"/>
            <p:cNvSpPr>
              <a:spLocks noChangeArrowheads="1"/>
            </p:cNvSpPr>
            <p:nvPr/>
          </p:nvSpPr>
          <p:spPr bwMode="auto">
            <a:xfrm>
              <a:off x="5105400" y="4953000"/>
              <a:ext cx="3200400" cy="1066800"/>
            </a:xfrm>
            <a:prstGeom prst="rect">
              <a:avLst/>
            </a:prstGeom>
            <a:solidFill>
              <a:schemeClr val="bg1"/>
            </a:solidFill>
            <a:ln w="12700">
              <a:solidFill>
                <a:schemeClr val="tx1"/>
              </a:solidFill>
              <a:miter lim="800000"/>
              <a:headEnd/>
              <a:tailEnd/>
            </a:ln>
            <a:effectLst/>
          </p:spPr>
          <p:txBody>
            <a:bodyPr wrap="none" anchor="ctr"/>
            <a:lstStyle/>
            <a:p>
              <a:pPr algn="ctr">
                <a:spcBef>
                  <a:spcPct val="50000"/>
                </a:spcBef>
              </a:pPr>
              <a:r>
                <a:rPr lang="en-US" sz="2000" dirty="0">
                  <a:latin typeface="Arial" charset="0"/>
                </a:rPr>
                <a:t>Memory</a:t>
              </a:r>
            </a:p>
          </p:txBody>
        </p:sp>
        <p:sp>
          <p:nvSpPr>
            <p:cNvPr id="15" name="Line 6"/>
            <p:cNvSpPr>
              <a:spLocks noChangeShapeType="1"/>
            </p:cNvSpPr>
            <p:nvPr/>
          </p:nvSpPr>
          <p:spPr bwMode="auto">
            <a:xfrm>
              <a:off x="5105400" y="4495800"/>
              <a:ext cx="3200400" cy="0"/>
            </a:xfrm>
            <a:prstGeom prst="line">
              <a:avLst/>
            </a:prstGeom>
            <a:noFill/>
            <a:ln w="38100">
              <a:solidFill>
                <a:schemeClr val="tx1"/>
              </a:solidFill>
              <a:round/>
              <a:headEnd/>
              <a:tailEnd/>
            </a:ln>
            <a:effectLst/>
          </p:spPr>
          <p:txBody>
            <a:bodyPr wrap="none" anchor="ctr"/>
            <a:lstStyle/>
            <a:p>
              <a:endParaRPr lang="en-US"/>
            </a:p>
          </p:txBody>
        </p:sp>
        <p:sp>
          <p:nvSpPr>
            <p:cNvPr id="16" name="Line 7"/>
            <p:cNvSpPr>
              <a:spLocks noChangeShapeType="1"/>
            </p:cNvSpPr>
            <p:nvPr/>
          </p:nvSpPr>
          <p:spPr bwMode="auto">
            <a:xfrm>
              <a:off x="5638800" y="4038600"/>
              <a:ext cx="0" cy="457200"/>
            </a:xfrm>
            <a:prstGeom prst="line">
              <a:avLst/>
            </a:prstGeom>
            <a:noFill/>
            <a:ln w="38100">
              <a:solidFill>
                <a:schemeClr val="tx1"/>
              </a:solidFill>
              <a:round/>
              <a:headEnd type="triangle" w="med" len="med"/>
              <a:tailEnd type="triangle" w="med" len="med"/>
            </a:ln>
            <a:effectLst/>
          </p:spPr>
          <p:txBody>
            <a:bodyPr wrap="none" anchor="ctr"/>
            <a:lstStyle/>
            <a:p>
              <a:endParaRPr lang="en-US"/>
            </a:p>
          </p:txBody>
        </p:sp>
        <p:sp>
          <p:nvSpPr>
            <p:cNvPr id="17" name="Line 8"/>
            <p:cNvSpPr>
              <a:spLocks noChangeShapeType="1"/>
            </p:cNvSpPr>
            <p:nvPr/>
          </p:nvSpPr>
          <p:spPr bwMode="auto">
            <a:xfrm>
              <a:off x="6705600" y="4495800"/>
              <a:ext cx="0" cy="457200"/>
            </a:xfrm>
            <a:prstGeom prst="line">
              <a:avLst/>
            </a:prstGeom>
            <a:noFill/>
            <a:ln w="38100">
              <a:solidFill>
                <a:schemeClr val="tx1"/>
              </a:solidFill>
              <a:round/>
              <a:headEnd type="triangle" w="med" len="med"/>
              <a:tailEnd type="triangle" w="med" len="med"/>
            </a:ln>
            <a:effectLst/>
          </p:spPr>
          <p:txBody>
            <a:bodyPr wrap="none" anchor="ctr"/>
            <a:lstStyle/>
            <a:p>
              <a:endParaRPr lang="en-US"/>
            </a:p>
          </p:txBody>
        </p:sp>
        <p:sp>
          <p:nvSpPr>
            <p:cNvPr id="22" name="Rectangle 18"/>
            <p:cNvSpPr>
              <a:spLocks noChangeArrowheads="1"/>
            </p:cNvSpPr>
            <p:nvPr/>
          </p:nvSpPr>
          <p:spPr bwMode="auto">
            <a:xfrm>
              <a:off x="7239000" y="2157212"/>
              <a:ext cx="1066800" cy="838200"/>
            </a:xfrm>
            <a:prstGeom prst="rect">
              <a:avLst/>
            </a:prstGeom>
            <a:solidFill>
              <a:schemeClr val="bg1"/>
            </a:solidFill>
            <a:ln w="12700">
              <a:solidFill>
                <a:schemeClr val="tx1"/>
              </a:solidFill>
              <a:miter lim="800000"/>
              <a:headEnd/>
              <a:tailEnd/>
            </a:ln>
            <a:effectLst/>
          </p:spPr>
          <p:txBody>
            <a:bodyPr wrap="none" anchor="ctr"/>
            <a:lstStyle/>
            <a:p>
              <a:pPr algn="ctr">
                <a:spcBef>
                  <a:spcPct val="50000"/>
                </a:spcBef>
              </a:pPr>
              <a:r>
                <a:rPr lang="en-US" sz="2000" dirty="0">
                  <a:latin typeface="Arial" charset="0"/>
                </a:rPr>
                <a:t>P</a:t>
              </a:r>
            </a:p>
          </p:txBody>
        </p:sp>
        <p:sp>
          <p:nvSpPr>
            <p:cNvPr id="23" name="Rectangle 19"/>
            <p:cNvSpPr>
              <a:spLocks noChangeArrowheads="1"/>
            </p:cNvSpPr>
            <p:nvPr/>
          </p:nvSpPr>
          <p:spPr bwMode="auto">
            <a:xfrm>
              <a:off x="7239000" y="3429000"/>
              <a:ext cx="1066800" cy="609600"/>
            </a:xfrm>
            <a:prstGeom prst="rect">
              <a:avLst/>
            </a:prstGeom>
            <a:solidFill>
              <a:schemeClr val="accent5">
                <a:lumMod val="75000"/>
              </a:schemeClr>
            </a:solidFill>
            <a:ln w="12700">
              <a:solidFill>
                <a:schemeClr val="tx1"/>
              </a:solidFill>
              <a:miter lim="800000"/>
              <a:headEnd/>
              <a:tailEnd/>
            </a:ln>
            <a:effectLst/>
          </p:spPr>
          <p:txBody>
            <a:bodyPr wrap="none" anchor="ctr"/>
            <a:lstStyle/>
            <a:p>
              <a:pPr algn="ctr">
                <a:spcBef>
                  <a:spcPct val="50000"/>
                </a:spcBef>
              </a:pPr>
              <a:r>
                <a:rPr lang="en-US" sz="2000">
                  <a:latin typeface="Arial" charset="0"/>
                </a:rPr>
                <a:t>Cache</a:t>
              </a:r>
            </a:p>
          </p:txBody>
        </p:sp>
        <p:sp>
          <p:nvSpPr>
            <p:cNvPr id="24" name="Line 20"/>
            <p:cNvSpPr>
              <a:spLocks noChangeShapeType="1"/>
            </p:cNvSpPr>
            <p:nvPr/>
          </p:nvSpPr>
          <p:spPr bwMode="auto">
            <a:xfrm>
              <a:off x="7772400" y="4038600"/>
              <a:ext cx="0" cy="457200"/>
            </a:xfrm>
            <a:prstGeom prst="line">
              <a:avLst/>
            </a:prstGeom>
            <a:noFill/>
            <a:ln w="38100">
              <a:solidFill>
                <a:schemeClr val="tx1"/>
              </a:solidFill>
              <a:round/>
              <a:headEnd type="triangle" w="med" len="med"/>
              <a:tailEnd type="triangle" w="med" len="med"/>
            </a:ln>
            <a:effectLst/>
          </p:spPr>
          <p:txBody>
            <a:bodyPr wrap="none" anchor="ctr"/>
            <a:lstStyle/>
            <a:p>
              <a:endParaRPr lang="en-US"/>
            </a:p>
          </p:txBody>
        </p:sp>
        <p:sp>
          <p:nvSpPr>
            <p:cNvPr id="40" name="Line 7"/>
            <p:cNvSpPr>
              <a:spLocks noChangeShapeType="1"/>
            </p:cNvSpPr>
            <p:nvPr/>
          </p:nvSpPr>
          <p:spPr bwMode="auto">
            <a:xfrm>
              <a:off x="5636654" y="2995412"/>
              <a:ext cx="0" cy="457200"/>
            </a:xfrm>
            <a:prstGeom prst="line">
              <a:avLst/>
            </a:prstGeom>
            <a:noFill/>
            <a:ln w="38100">
              <a:solidFill>
                <a:schemeClr val="tx1"/>
              </a:solidFill>
              <a:round/>
              <a:headEnd type="triangle" w="med" len="med"/>
              <a:tailEnd type="triangle" w="med" len="med"/>
            </a:ln>
            <a:effectLst/>
          </p:spPr>
          <p:txBody>
            <a:bodyPr wrap="none" anchor="ctr"/>
            <a:lstStyle/>
            <a:p>
              <a:endParaRPr lang="en-US"/>
            </a:p>
          </p:txBody>
        </p:sp>
        <p:sp>
          <p:nvSpPr>
            <p:cNvPr id="41" name="Line 20"/>
            <p:cNvSpPr>
              <a:spLocks noChangeShapeType="1"/>
            </p:cNvSpPr>
            <p:nvPr/>
          </p:nvSpPr>
          <p:spPr bwMode="auto">
            <a:xfrm>
              <a:off x="7770254" y="2995412"/>
              <a:ext cx="0" cy="457200"/>
            </a:xfrm>
            <a:prstGeom prst="line">
              <a:avLst/>
            </a:prstGeom>
            <a:noFill/>
            <a:ln w="38100">
              <a:solidFill>
                <a:schemeClr val="tx1"/>
              </a:solidFill>
              <a:round/>
              <a:headEnd type="triangle" w="med" len="med"/>
              <a:tailEnd type="triangle" w="med" len="med"/>
            </a:ln>
            <a:effectLst/>
          </p:spPr>
          <p:txBody>
            <a:bodyPr wrap="none" anchor="ctr"/>
            <a:lstStyle/>
            <a:p>
              <a:endParaRPr lang="en-US"/>
            </a:p>
          </p:txBody>
        </p:sp>
      </p:grpSp>
      <p:sp>
        <p:nvSpPr>
          <p:cNvPr id="43" name="TextBox 42"/>
          <p:cNvSpPr txBox="1"/>
          <p:nvPr/>
        </p:nvSpPr>
        <p:spPr>
          <a:xfrm>
            <a:off x="1147293" y="5727445"/>
            <a:ext cx="7887238" cy="400110"/>
          </a:xfrm>
          <a:prstGeom prst="rect">
            <a:avLst/>
          </a:prstGeom>
          <a:noFill/>
        </p:spPr>
        <p:txBody>
          <a:bodyPr wrap="square" rtlCol="0">
            <a:spAutoFit/>
          </a:bodyPr>
          <a:lstStyle/>
          <a:p>
            <a:r>
              <a:rPr lang="en-US" dirty="0">
                <a:solidFill>
                  <a:srgbClr val="C00000"/>
                </a:solidFill>
                <a:latin typeface="Comic Sans MS" panose="030F0702030302020204" pitchFamily="66" charset="0"/>
              </a:rPr>
              <a:t>How to build coherent caches is the topic of this lecture</a:t>
            </a:r>
          </a:p>
        </p:txBody>
      </p:sp>
      <p:sp>
        <p:nvSpPr>
          <p:cNvPr id="4" name="Date Placeholder 3">
            <a:extLst>
              <a:ext uri="{FF2B5EF4-FFF2-40B4-BE49-F238E27FC236}">
                <a16:creationId xmlns:a16="http://schemas.microsoft.com/office/drawing/2014/main" id="{BE592FA3-9047-C9AE-9A84-A287180DC141}"/>
              </a:ext>
            </a:extLst>
          </p:cNvPr>
          <p:cNvSpPr>
            <a:spLocks noGrp="1"/>
          </p:cNvSpPr>
          <p:nvPr>
            <p:ph type="dt" sz="half" idx="10"/>
          </p:nvPr>
        </p:nvSpPr>
        <p:spPr/>
        <p:txBody>
          <a:bodyPr/>
          <a:lstStyle/>
          <a:p>
            <a:pPr>
              <a:defRPr/>
            </a:pPr>
            <a:r>
              <a:rPr lang="en-US"/>
              <a:t>March 21, 2024</a:t>
            </a:r>
            <a:endParaRPr lang="en-US" dirty="0"/>
          </a:p>
        </p:txBody>
      </p:sp>
      <p:sp>
        <p:nvSpPr>
          <p:cNvPr id="6" name="Slide Number Placeholder 5">
            <a:extLst>
              <a:ext uri="{FF2B5EF4-FFF2-40B4-BE49-F238E27FC236}">
                <a16:creationId xmlns:a16="http://schemas.microsoft.com/office/drawing/2014/main" id="{C4FEEA8D-5FE3-3378-E759-F3A803E9D800}"/>
              </a:ext>
            </a:extLst>
          </p:cNvPr>
          <p:cNvSpPr>
            <a:spLocks noGrp="1"/>
          </p:cNvSpPr>
          <p:nvPr>
            <p:ph type="sldNum" sz="quarter" idx="11"/>
          </p:nvPr>
        </p:nvSpPr>
        <p:spPr/>
        <p:txBody>
          <a:bodyPr/>
          <a:lstStyle/>
          <a:p>
            <a:r>
              <a:rPr lang="en-US" dirty="0"/>
              <a:t>L13-</a:t>
            </a:r>
            <a:fld id="{53294580-05E8-4585-908E-66FCC5062CA7}" type="slidenum">
              <a:rPr lang="en-US" smtClean="0"/>
              <a:pPr>
                <a:defRPr/>
              </a:pPr>
              <a:t>2</a:t>
            </a:fld>
            <a:endParaRPr lang="en-US"/>
          </a:p>
        </p:txBody>
      </p:sp>
    </p:spTree>
    <p:extLst>
      <p:ext uri="{BB962C8B-B14F-4D97-AF65-F5344CB8AC3E}">
        <p14:creationId xmlns:p14="http://schemas.microsoft.com/office/powerpoint/2010/main" val="3678280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04800"/>
            <a:ext cx="8399489" cy="1143000"/>
          </a:xfrm>
        </p:spPr>
        <p:txBody>
          <a:bodyPr/>
          <a:lstStyle/>
          <a:p>
            <a:r>
              <a:rPr lang="en-US" dirty="0"/>
              <a:t>Start-miss &amp; Send-fill rules</a:t>
            </a:r>
          </a:p>
        </p:txBody>
      </p:sp>
      <p:sp>
        <p:nvSpPr>
          <p:cNvPr id="3" name="Content Placeholder 2"/>
          <p:cNvSpPr>
            <a:spLocks noGrp="1"/>
          </p:cNvSpPr>
          <p:nvPr>
            <p:ph idx="1"/>
          </p:nvPr>
        </p:nvSpPr>
        <p:spPr>
          <a:xfrm>
            <a:off x="595423" y="1948193"/>
            <a:ext cx="8267701" cy="2727716"/>
          </a:xfrm>
        </p:spPr>
        <p:txBody>
          <a:bodyPr/>
          <a:lstStyle/>
          <a:p>
            <a:pPr marL="0" indent="0">
              <a:buNone/>
            </a:pPr>
            <a:r>
              <a:rPr lang="en-US" sz="1800" b="1" dirty="0">
                <a:latin typeface="Courier New"/>
              </a:rPr>
              <a:t>rule</a:t>
            </a:r>
            <a:r>
              <a:rPr lang="en-US" sz="1800" dirty="0">
                <a:latin typeface="Courier New"/>
              </a:rPr>
              <a:t> </a:t>
            </a:r>
            <a:r>
              <a:rPr lang="en-US" sz="1800" dirty="0" err="1">
                <a:latin typeface="Courier New"/>
              </a:rPr>
              <a:t>startMiss</a:t>
            </a:r>
            <a:r>
              <a:rPr lang="en-US" sz="1800" dirty="0">
                <a:latin typeface="Courier New"/>
              </a:rPr>
              <a:t>(</a:t>
            </a:r>
            <a:r>
              <a:rPr lang="en-US" sz="1800" dirty="0" err="1">
                <a:latin typeface="Courier New"/>
              </a:rPr>
              <a:t>mshr</a:t>
            </a:r>
            <a:r>
              <a:rPr lang="en-US" sz="1800" dirty="0">
                <a:latin typeface="Courier New"/>
              </a:rPr>
              <a:t> == </a:t>
            </a:r>
            <a:r>
              <a:rPr lang="en-US" sz="1800" dirty="0" err="1">
                <a:latin typeface="Courier New"/>
              </a:rPr>
              <a:t>StartMiss</a:t>
            </a:r>
            <a:r>
              <a:rPr lang="en-US" sz="1800" dirty="0">
                <a:latin typeface="Courier New"/>
              </a:rPr>
              <a:t>);</a:t>
            </a:r>
          </a:p>
          <a:p>
            <a:pPr marL="0" indent="0">
              <a:buNone/>
            </a:pPr>
            <a:r>
              <a:rPr lang="en-US" sz="1800" b="1" dirty="0">
                <a:latin typeface="Courier New"/>
              </a:rPr>
              <a:t>  </a:t>
            </a:r>
            <a:r>
              <a:rPr lang="en-US" sz="1800" dirty="0">
                <a:latin typeface="Courier New"/>
              </a:rPr>
              <a:t>find a victim slot;</a:t>
            </a:r>
          </a:p>
          <a:p>
            <a:pPr marL="0" indent="0">
              <a:buNone/>
            </a:pPr>
            <a:r>
              <a:rPr lang="en-US" sz="1800" b="1" dirty="0">
                <a:latin typeface="Courier New"/>
              </a:rPr>
              <a:t>  if</a:t>
            </a:r>
            <a:r>
              <a:rPr lang="en-US" sz="1800" dirty="0">
                <a:latin typeface="Courier New"/>
              </a:rPr>
              <a:t> (the victim slot is not I) // write-back (Evacuate)</a:t>
            </a:r>
          </a:p>
          <a:p>
            <a:pPr marL="0" indent="0">
              <a:buNone/>
            </a:pPr>
            <a:r>
              <a:rPr lang="en-US" sz="1800" dirty="0">
                <a:latin typeface="Courier New"/>
              </a:rPr>
              <a:t>     extract </a:t>
            </a:r>
            <a:r>
              <a:rPr lang="en-US" sz="1800" dirty="0" err="1">
                <a:latin typeface="Courier New"/>
              </a:rPr>
              <a:t>addr</a:t>
            </a:r>
            <a:r>
              <a:rPr lang="en-US" sz="1800" dirty="0">
                <a:latin typeface="Courier New"/>
              </a:rPr>
              <a:t> a, state s, data d from the victim slot;</a:t>
            </a:r>
          </a:p>
          <a:p>
            <a:pPr marL="0" indent="0">
              <a:buNone/>
            </a:pPr>
            <a:r>
              <a:rPr lang="en-US" sz="1800" dirty="0">
                <a:latin typeface="Courier New"/>
              </a:rPr>
              <a:t>     mark victim slot I;</a:t>
            </a:r>
          </a:p>
          <a:p>
            <a:pPr marL="0" indent="0">
              <a:buNone/>
            </a:pPr>
            <a:r>
              <a:rPr lang="en-US" sz="1800" b="1" dirty="0">
                <a:latin typeface="Courier New"/>
              </a:rPr>
              <a:t>     </a:t>
            </a:r>
            <a:r>
              <a:rPr lang="en-US" sz="1800" dirty="0">
                <a:latin typeface="Courier New"/>
              </a:rPr>
              <a:t>c2m.enq(&lt;Resp, c-&gt;m, a, I, d&gt;);</a:t>
            </a:r>
            <a:r>
              <a:rPr lang="en-US" sz="1800" b="1" dirty="0">
                <a:latin typeface="Courier New"/>
              </a:rPr>
              <a:t> </a:t>
            </a:r>
          </a:p>
          <a:p>
            <a:pPr marL="0" indent="0">
              <a:buNone/>
            </a:pPr>
            <a:r>
              <a:rPr lang="en-US" sz="1800" dirty="0">
                <a:latin typeface="Courier New"/>
              </a:rPr>
              <a:t>  </a:t>
            </a:r>
            <a:r>
              <a:rPr lang="en-US" sz="1800" dirty="0" err="1">
                <a:latin typeface="Courier New"/>
              </a:rPr>
              <a:t>mshr</a:t>
            </a:r>
            <a:r>
              <a:rPr lang="en-US" sz="1800" dirty="0">
                <a:latin typeface="Courier New"/>
              </a:rPr>
              <a:t> &lt;= </a:t>
            </a:r>
            <a:r>
              <a:rPr lang="en-US" sz="1800" dirty="0" err="1">
                <a:latin typeface="Courier New"/>
              </a:rPr>
              <a:t>SendFillReq</a:t>
            </a:r>
            <a:r>
              <a:rPr lang="en-US" sz="1800" dirty="0">
                <a:latin typeface="Courier New"/>
              </a:rPr>
              <a:t>; remember victim slot number; </a:t>
            </a:r>
          </a:p>
          <a:p>
            <a:pPr marL="0" indent="0">
              <a:buNone/>
            </a:pPr>
            <a:r>
              <a:rPr lang="en-US" sz="1800" b="1" dirty="0" err="1">
                <a:latin typeface="Courier New"/>
              </a:rPr>
              <a:t>endrule</a:t>
            </a:r>
            <a:endParaRPr lang="en-US" sz="1800" b="1" dirty="0">
              <a:latin typeface="Courier New"/>
            </a:endParaRPr>
          </a:p>
        </p:txBody>
      </p:sp>
      <p:sp>
        <p:nvSpPr>
          <p:cNvPr id="5" name="TextBox 4"/>
          <p:cNvSpPr txBox="1"/>
          <p:nvPr/>
        </p:nvSpPr>
        <p:spPr>
          <a:xfrm>
            <a:off x="595423" y="1513330"/>
            <a:ext cx="8534686" cy="369332"/>
          </a:xfrm>
          <a:prstGeom prst="rect">
            <a:avLst/>
          </a:prstGeom>
          <a:noFill/>
          <a:ln>
            <a:solidFill>
              <a:schemeClr val="tx1"/>
            </a:solidFill>
          </a:ln>
        </p:spPr>
        <p:txBody>
          <a:bodyPr wrap="square" rtlCol="0">
            <a:spAutoFit/>
          </a:bodyPr>
          <a:lstStyle/>
          <a:p>
            <a:r>
              <a:rPr lang="en-US" sz="1800" dirty="0" err="1">
                <a:latin typeface="Courier New"/>
              </a:rPr>
              <a:t>Rdy</a:t>
            </a:r>
            <a:r>
              <a:rPr lang="en-US" sz="1800" dirty="0">
                <a:latin typeface="Courier New"/>
              </a:rPr>
              <a:t> -&gt; </a:t>
            </a:r>
            <a:r>
              <a:rPr lang="en-US" sz="1800" dirty="0" err="1">
                <a:solidFill>
                  <a:srgbClr val="FF0000"/>
                </a:solidFill>
                <a:latin typeface="Courier New"/>
              </a:rPr>
              <a:t>StartMiss</a:t>
            </a:r>
            <a:r>
              <a:rPr lang="en-US" sz="1800" dirty="0">
                <a:solidFill>
                  <a:srgbClr val="FF0000"/>
                </a:solidFill>
                <a:latin typeface="Courier New"/>
              </a:rPr>
              <a:t> -&gt; </a:t>
            </a:r>
            <a:r>
              <a:rPr lang="en-US" sz="1800" dirty="0" err="1">
                <a:solidFill>
                  <a:srgbClr val="FF0000"/>
                </a:solidFill>
                <a:latin typeface="Courier New"/>
              </a:rPr>
              <a:t>SndFillReq</a:t>
            </a:r>
            <a:r>
              <a:rPr lang="en-US" sz="1800" dirty="0">
                <a:solidFill>
                  <a:srgbClr val="FF0000"/>
                </a:solidFill>
                <a:latin typeface="Courier New"/>
              </a:rPr>
              <a:t> </a:t>
            </a:r>
            <a:r>
              <a:rPr lang="en-US" sz="1800" dirty="0">
                <a:latin typeface="Courier New"/>
              </a:rPr>
              <a:t>-&gt; </a:t>
            </a:r>
            <a:r>
              <a:rPr lang="en-US" sz="1800" dirty="0" err="1">
                <a:latin typeface="Courier New"/>
              </a:rPr>
              <a:t>WaitFillResp</a:t>
            </a:r>
            <a:r>
              <a:rPr lang="en-US" sz="1800" dirty="0">
                <a:latin typeface="Courier New"/>
              </a:rPr>
              <a:t> -&gt; Resp -&gt; </a:t>
            </a:r>
            <a:r>
              <a:rPr lang="en-US" sz="1800" dirty="0" err="1">
                <a:latin typeface="Courier New"/>
              </a:rPr>
              <a:t>Rdy</a:t>
            </a:r>
            <a:endParaRPr lang="en-US" sz="1800" dirty="0"/>
          </a:p>
        </p:txBody>
      </p:sp>
      <p:sp>
        <p:nvSpPr>
          <p:cNvPr id="11" name="Content Placeholder 2"/>
          <p:cNvSpPr txBox="1">
            <a:spLocks/>
          </p:cNvSpPr>
          <p:nvPr/>
        </p:nvSpPr>
        <p:spPr bwMode="auto">
          <a:xfrm>
            <a:off x="556168" y="4570367"/>
            <a:ext cx="7528144" cy="17079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10000"/>
              <a:buFont typeface="Wingdings" pitchFamily="2" charset="2"/>
              <a:buBlip>
                <a:blip r:embed="rId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marL="0" indent="0">
              <a:buFont typeface="Wingdings" pitchFamily="2" charset="2"/>
              <a:buNone/>
            </a:pPr>
            <a:r>
              <a:rPr lang="en-US" sz="1800" b="1" kern="0" dirty="0">
                <a:latin typeface="Courier New"/>
              </a:rPr>
              <a:t>rule</a:t>
            </a:r>
            <a:r>
              <a:rPr lang="en-US" sz="1800" kern="0" dirty="0">
                <a:latin typeface="Courier New"/>
              </a:rPr>
              <a:t> </a:t>
            </a:r>
            <a:r>
              <a:rPr lang="en-US" sz="1800" kern="0" dirty="0" err="1">
                <a:latin typeface="Courier New"/>
              </a:rPr>
              <a:t>sendFillReq</a:t>
            </a:r>
            <a:r>
              <a:rPr lang="en-US" sz="1800" kern="0" dirty="0">
                <a:latin typeface="Courier New"/>
              </a:rPr>
              <a:t> (</a:t>
            </a:r>
            <a:r>
              <a:rPr lang="en-US" sz="1800" kern="0" dirty="0" err="1">
                <a:latin typeface="Courier New"/>
              </a:rPr>
              <a:t>mshr</a:t>
            </a:r>
            <a:r>
              <a:rPr lang="en-US" sz="1800" kern="0" dirty="0">
                <a:latin typeface="Courier New"/>
              </a:rPr>
              <a:t> == </a:t>
            </a:r>
            <a:r>
              <a:rPr lang="en-US" sz="1800" kern="0" dirty="0" err="1">
                <a:latin typeface="Courier New"/>
              </a:rPr>
              <a:t>SendFillReq</a:t>
            </a:r>
            <a:r>
              <a:rPr lang="en-US" sz="1800" kern="0" dirty="0">
                <a:latin typeface="Courier New"/>
              </a:rPr>
              <a:t>);  </a:t>
            </a:r>
          </a:p>
          <a:p>
            <a:pPr marL="0" indent="0">
              <a:buFont typeface="Wingdings" pitchFamily="2" charset="2"/>
              <a:buNone/>
            </a:pPr>
            <a:r>
              <a:rPr lang="en-US" sz="1800" kern="0" dirty="0">
                <a:latin typeface="Courier New"/>
              </a:rPr>
              <a:t>      // must have a reserved slot to receive reply</a:t>
            </a:r>
          </a:p>
          <a:p>
            <a:pPr marL="0" indent="0">
              <a:buNone/>
            </a:pPr>
            <a:r>
              <a:rPr lang="en-US" sz="1800" kern="0" dirty="0">
                <a:latin typeface="Courier New"/>
              </a:rPr>
              <a:t>  </a:t>
            </a:r>
            <a:r>
              <a:rPr lang="en-US" sz="1800" b="1" kern="0" dirty="0">
                <a:latin typeface="Courier New"/>
              </a:rPr>
              <a:t>let</a:t>
            </a:r>
            <a:r>
              <a:rPr lang="en-US" sz="1800" kern="0" dirty="0">
                <a:latin typeface="Courier New"/>
              </a:rPr>
              <a:t> </a:t>
            </a:r>
            <a:r>
              <a:rPr lang="en-US" sz="1800" kern="0" dirty="0" err="1">
                <a:latin typeface="Courier New"/>
              </a:rPr>
              <a:t>upg</a:t>
            </a:r>
            <a:r>
              <a:rPr lang="en-US" sz="1800" kern="0" dirty="0">
                <a:latin typeface="Courier New"/>
              </a:rPr>
              <a:t> = (</a:t>
            </a:r>
            <a:r>
              <a:rPr lang="en-US" sz="1800" kern="0" dirty="0" err="1">
                <a:latin typeface="Courier New"/>
              </a:rPr>
              <a:t>missReq.op</a:t>
            </a:r>
            <a:r>
              <a:rPr lang="en-US" sz="1800" kern="0" dirty="0">
                <a:latin typeface="Courier New"/>
              </a:rPr>
              <a:t> == </a:t>
            </a:r>
            <a:r>
              <a:rPr lang="en-US" sz="1800" kern="0" dirty="0" err="1">
                <a:latin typeface="Courier New"/>
              </a:rPr>
              <a:t>Ld</a:t>
            </a:r>
            <a:r>
              <a:rPr lang="en-US" sz="1800" kern="0" dirty="0">
                <a:latin typeface="Courier New"/>
              </a:rPr>
              <a:t>)? S : M;</a:t>
            </a:r>
          </a:p>
          <a:p>
            <a:pPr marL="0" indent="0">
              <a:buFont typeface="Wingdings" pitchFamily="2" charset="2"/>
              <a:buNone/>
            </a:pPr>
            <a:r>
              <a:rPr lang="en-US" sz="1800" kern="0" dirty="0">
                <a:latin typeface="Courier New"/>
              </a:rPr>
              <a:t>  c2m.enq(&lt;</a:t>
            </a:r>
            <a:r>
              <a:rPr lang="en-US" sz="1800" kern="0" dirty="0" err="1">
                <a:latin typeface="Courier New"/>
              </a:rPr>
              <a:t>Req</a:t>
            </a:r>
            <a:r>
              <a:rPr lang="en-US" sz="1800" kern="0" dirty="0">
                <a:latin typeface="Courier New"/>
              </a:rPr>
              <a:t>, c-&gt;m, </a:t>
            </a:r>
            <a:r>
              <a:rPr lang="en-US" sz="1800" kern="0" dirty="0" err="1">
                <a:latin typeface="Courier New"/>
              </a:rPr>
              <a:t>missReq.addr</a:t>
            </a:r>
            <a:r>
              <a:rPr lang="en-US" sz="1800" kern="0" dirty="0">
                <a:latin typeface="Courier New"/>
              </a:rPr>
              <a:t>, </a:t>
            </a:r>
            <a:r>
              <a:rPr lang="en-US" sz="1800" kern="0" dirty="0" err="1">
                <a:latin typeface="Courier New"/>
              </a:rPr>
              <a:t>upg</a:t>
            </a:r>
            <a:r>
              <a:rPr lang="en-US" sz="1800" kern="0" dirty="0">
                <a:latin typeface="Courier New"/>
              </a:rPr>
              <a:t>, - &gt;);  </a:t>
            </a:r>
          </a:p>
          <a:p>
            <a:pPr marL="0" indent="0">
              <a:buFont typeface="Wingdings" pitchFamily="2" charset="2"/>
              <a:buNone/>
            </a:pPr>
            <a:r>
              <a:rPr lang="en-US" sz="1800" kern="0" dirty="0">
                <a:latin typeface="Courier New"/>
              </a:rPr>
              <a:t>  </a:t>
            </a:r>
            <a:r>
              <a:rPr lang="en-US" sz="1800" kern="0" dirty="0" err="1">
                <a:latin typeface="Courier New"/>
              </a:rPr>
              <a:t>mshr</a:t>
            </a:r>
            <a:r>
              <a:rPr lang="en-US" sz="1800" kern="0" dirty="0">
                <a:latin typeface="Courier New"/>
              </a:rPr>
              <a:t> &lt;= </a:t>
            </a:r>
            <a:r>
              <a:rPr lang="en-US" sz="1800" kern="0" dirty="0" err="1">
                <a:latin typeface="Courier New"/>
              </a:rPr>
              <a:t>WaitFillResp</a:t>
            </a:r>
            <a:r>
              <a:rPr lang="en-US" sz="1800" kern="0" dirty="0">
                <a:latin typeface="Courier New"/>
              </a:rPr>
              <a:t>;  </a:t>
            </a:r>
          </a:p>
          <a:p>
            <a:pPr marL="0" indent="0">
              <a:buFont typeface="Wingdings" pitchFamily="2" charset="2"/>
              <a:buNone/>
            </a:pPr>
            <a:r>
              <a:rPr lang="en-US" sz="1800" b="1" kern="0" dirty="0" err="1">
                <a:latin typeface="Courier New"/>
              </a:rPr>
              <a:t>endrule</a:t>
            </a:r>
            <a:r>
              <a:rPr lang="en-US" sz="1800" b="1" kern="0" dirty="0">
                <a:latin typeface="Courier New"/>
              </a:rPr>
              <a:t> // 1</a:t>
            </a:r>
          </a:p>
          <a:p>
            <a:pPr marL="0" indent="0">
              <a:buFont typeface="Wingdings" pitchFamily="2" charset="2"/>
              <a:buNone/>
            </a:pPr>
            <a:endParaRPr lang="en-US" sz="1800" b="1" kern="0" dirty="0">
              <a:latin typeface="Courier New"/>
            </a:endParaRPr>
          </a:p>
        </p:txBody>
      </p:sp>
      <p:sp>
        <p:nvSpPr>
          <p:cNvPr id="6" name="Date Placeholder 5">
            <a:extLst>
              <a:ext uri="{FF2B5EF4-FFF2-40B4-BE49-F238E27FC236}">
                <a16:creationId xmlns:a16="http://schemas.microsoft.com/office/drawing/2014/main" id="{C9BEE293-2396-3172-1760-65F75649F8E2}"/>
              </a:ext>
            </a:extLst>
          </p:cNvPr>
          <p:cNvSpPr>
            <a:spLocks noGrp="1"/>
          </p:cNvSpPr>
          <p:nvPr>
            <p:ph type="dt" sz="half" idx="10"/>
          </p:nvPr>
        </p:nvSpPr>
        <p:spPr/>
        <p:txBody>
          <a:bodyPr/>
          <a:lstStyle/>
          <a:p>
            <a:pPr>
              <a:defRPr/>
            </a:pPr>
            <a:r>
              <a:rPr lang="en-US" dirty="0"/>
              <a:t>March 21, 2024</a:t>
            </a:r>
          </a:p>
        </p:txBody>
      </p:sp>
      <p:sp>
        <p:nvSpPr>
          <p:cNvPr id="9" name="TextBox 8">
            <a:extLst>
              <a:ext uri="{FF2B5EF4-FFF2-40B4-BE49-F238E27FC236}">
                <a16:creationId xmlns:a16="http://schemas.microsoft.com/office/drawing/2014/main" id="{A4794284-BCF3-AAB9-2E5B-FC43ECFD9887}"/>
              </a:ext>
            </a:extLst>
          </p:cNvPr>
          <p:cNvSpPr txBox="1"/>
          <p:nvPr/>
        </p:nvSpPr>
        <p:spPr>
          <a:xfrm>
            <a:off x="6052279" y="182353"/>
            <a:ext cx="3091721" cy="400110"/>
          </a:xfrm>
          <a:prstGeom prst="rect">
            <a:avLst/>
          </a:prstGeom>
          <a:noFill/>
        </p:spPr>
        <p:txBody>
          <a:bodyPr wrap="square">
            <a:spAutoFit/>
          </a:bodyPr>
          <a:lstStyle/>
          <a:p>
            <a:r>
              <a:rPr lang="en-US" dirty="0"/>
              <a:t>1 Up-req send (cache)</a:t>
            </a:r>
          </a:p>
        </p:txBody>
      </p:sp>
      <p:sp>
        <p:nvSpPr>
          <p:cNvPr id="7" name="Slide Number Placeholder 6">
            <a:extLst>
              <a:ext uri="{FF2B5EF4-FFF2-40B4-BE49-F238E27FC236}">
                <a16:creationId xmlns:a16="http://schemas.microsoft.com/office/drawing/2014/main" id="{FE7009C9-61EB-F92E-47A5-292149FB26A4}"/>
              </a:ext>
            </a:extLst>
          </p:cNvPr>
          <p:cNvSpPr>
            <a:spLocks noGrp="1"/>
          </p:cNvSpPr>
          <p:nvPr>
            <p:ph type="sldNum" sz="quarter" idx="11"/>
          </p:nvPr>
        </p:nvSpPr>
        <p:spPr/>
        <p:txBody>
          <a:bodyPr/>
          <a:lstStyle/>
          <a:p>
            <a:r>
              <a:rPr lang="en-US" dirty="0"/>
              <a:t>L13-</a:t>
            </a:r>
            <a:fld id="{53294580-05E8-4585-908E-66FCC5062CA7}" type="slidenum">
              <a:rPr lang="en-US" smtClean="0"/>
              <a:pPr>
                <a:defRPr/>
              </a:pPr>
              <a:t>20</a:t>
            </a:fld>
            <a:endParaRPr lang="en-US"/>
          </a:p>
        </p:txBody>
      </p:sp>
    </p:spTree>
    <p:extLst>
      <p:ext uri="{BB962C8B-B14F-4D97-AF65-F5344CB8AC3E}">
        <p14:creationId xmlns:p14="http://schemas.microsoft.com/office/powerpoint/2010/main" val="4086040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xEl>
                                              <p:pRg st="1" end="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
                                            <p:txEl>
                                              <p:pRg st="2" end="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534400" cy="1143000"/>
          </a:xfrm>
        </p:spPr>
        <p:txBody>
          <a:bodyPr/>
          <a:lstStyle/>
          <a:p>
            <a:r>
              <a:rPr lang="en-US" dirty="0"/>
              <a:t>Wait-fill &amp; Proc Resp rule</a:t>
            </a:r>
          </a:p>
        </p:txBody>
      </p:sp>
      <p:sp>
        <p:nvSpPr>
          <p:cNvPr id="11" name="Content Placeholder 2"/>
          <p:cNvSpPr txBox="1">
            <a:spLocks/>
          </p:cNvSpPr>
          <p:nvPr/>
        </p:nvSpPr>
        <p:spPr bwMode="auto">
          <a:xfrm>
            <a:off x="616688" y="1928256"/>
            <a:ext cx="8366326" cy="29585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10000"/>
              <a:buFont typeface="Wingdings" pitchFamily="2" charset="2"/>
              <a:buBlip>
                <a:blip r:embed="rId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marL="0" indent="0">
              <a:buFont typeface="Wingdings" pitchFamily="2" charset="2"/>
              <a:buNone/>
            </a:pPr>
            <a:r>
              <a:rPr lang="en-US" sz="1800" b="1" kern="0" dirty="0">
                <a:latin typeface="Courier New"/>
              </a:rPr>
              <a:t>rule</a:t>
            </a:r>
            <a:r>
              <a:rPr lang="en-US" sz="1800" kern="0" dirty="0">
                <a:latin typeface="Courier New"/>
              </a:rPr>
              <a:t> </a:t>
            </a:r>
            <a:r>
              <a:rPr lang="en-US" sz="1800" kern="0" dirty="0" err="1">
                <a:latin typeface="Courier New"/>
              </a:rPr>
              <a:t>waitFillResp</a:t>
            </a:r>
            <a:r>
              <a:rPr lang="en-US" sz="1800" kern="0" dirty="0">
                <a:latin typeface="Courier New"/>
              </a:rPr>
              <a:t> ((</a:t>
            </a:r>
            <a:r>
              <a:rPr lang="en-US" sz="1800" kern="0" dirty="0" err="1">
                <a:latin typeface="Courier New"/>
              </a:rPr>
              <a:t>mshr</a:t>
            </a:r>
            <a:r>
              <a:rPr lang="en-US" sz="1800" kern="0" dirty="0">
                <a:latin typeface="Courier New"/>
              </a:rPr>
              <a:t> == </a:t>
            </a:r>
            <a:r>
              <a:rPr lang="en-US" sz="1800" kern="0" dirty="0" err="1">
                <a:latin typeface="Courier New"/>
              </a:rPr>
              <a:t>WaitFillResp</a:t>
            </a:r>
            <a:r>
              <a:rPr lang="en-US" sz="1800" kern="0" dirty="0">
                <a:latin typeface="Courier New"/>
              </a:rPr>
              <a:t>) &amp;&amp;&amp;</a:t>
            </a:r>
          </a:p>
          <a:p>
            <a:pPr marL="0" indent="0">
              <a:buFont typeface="Wingdings" pitchFamily="2" charset="2"/>
              <a:buNone/>
            </a:pPr>
            <a:r>
              <a:rPr lang="en-US" sz="1800" b="1" kern="0" dirty="0">
                <a:latin typeface="Courier New"/>
              </a:rPr>
              <a:t>        </a:t>
            </a:r>
            <a:r>
              <a:rPr lang="en-US" sz="1800" kern="0" dirty="0">
                <a:solidFill>
                  <a:srgbClr val="FF0000"/>
                </a:solidFill>
                <a:latin typeface="Courier New"/>
              </a:rPr>
              <a:t>(m2c.firstResp matches &lt;</a:t>
            </a:r>
            <a:r>
              <a:rPr lang="en-US" sz="1800" kern="0" dirty="0" err="1">
                <a:solidFill>
                  <a:srgbClr val="FF0000"/>
                </a:solidFill>
                <a:latin typeface="Courier New"/>
              </a:rPr>
              <a:t>Resp</a:t>
            </a:r>
            <a:r>
              <a:rPr lang="en-US" sz="1800" kern="0" dirty="0">
                <a:solidFill>
                  <a:srgbClr val="FF0000"/>
                </a:solidFill>
                <a:latin typeface="Courier New"/>
              </a:rPr>
              <a:t>, m-&gt;c, .a, .</a:t>
            </a:r>
            <a:r>
              <a:rPr lang="en-US" sz="1800" kern="0" dirty="0" err="1">
                <a:solidFill>
                  <a:srgbClr val="FF0000"/>
                </a:solidFill>
                <a:latin typeface="Courier New"/>
              </a:rPr>
              <a:t>cs</a:t>
            </a:r>
            <a:r>
              <a:rPr lang="en-US" sz="1800" kern="0" dirty="0">
                <a:solidFill>
                  <a:srgbClr val="FF0000"/>
                </a:solidFill>
                <a:latin typeface="Courier New"/>
              </a:rPr>
              <a:t>, .d&gt;));</a:t>
            </a:r>
            <a:r>
              <a:rPr lang="en-US" sz="1800" b="1" kern="0" dirty="0">
                <a:solidFill>
                  <a:srgbClr val="FF0000"/>
                </a:solidFill>
                <a:latin typeface="Courier New"/>
              </a:rPr>
              <a:t> </a:t>
            </a:r>
          </a:p>
          <a:p>
            <a:pPr marL="0" indent="0">
              <a:buFont typeface="Wingdings" pitchFamily="2" charset="2"/>
              <a:buNone/>
            </a:pPr>
            <a:r>
              <a:rPr lang="en-US" sz="1800" b="1" kern="0" dirty="0">
                <a:latin typeface="Courier New"/>
              </a:rPr>
              <a:t>  let</a:t>
            </a:r>
            <a:r>
              <a:rPr lang="en-US" sz="1800" kern="0" dirty="0">
                <a:latin typeface="Courier New"/>
              </a:rPr>
              <a:t> slot = </a:t>
            </a:r>
            <a:r>
              <a:rPr lang="en-US" sz="1800" kern="0" dirty="0" err="1">
                <a:latin typeface="Courier New"/>
              </a:rPr>
              <a:t>missSlot</a:t>
            </a:r>
            <a:r>
              <a:rPr lang="en-US" sz="1800" kern="0" dirty="0">
                <a:latin typeface="Courier New"/>
              </a:rPr>
              <a:t>;</a:t>
            </a:r>
          </a:p>
          <a:p>
            <a:pPr marL="0" indent="0">
              <a:buNone/>
            </a:pPr>
            <a:r>
              <a:rPr lang="en-US" sz="1800" kern="0" dirty="0">
                <a:latin typeface="Courier New"/>
              </a:rPr>
              <a:t>  </a:t>
            </a:r>
            <a:r>
              <a:rPr lang="en-US" sz="1800" kern="0" dirty="0" err="1">
                <a:latin typeface="Courier New"/>
              </a:rPr>
              <a:t>dataArray</a:t>
            </a:r>
            <a:r>
              <a:rPr lang="en-US" sz="1800" kern="0" dirty="0">
                <a:latin typeface="Courier New"/>
              </a:rPr>
              <a:t>[slot] &lt;= </a:t>
            </a:r>
          </a:p>
          <a:p>
            <a:pPr marL="0" indent="0">
              <a:buNone/>
            </a:pPr>
            <a:r>
              <a:rPr lang="en-US" sz="1800" kern="0" dirty="0">
                <a:latin typeface="Courier New"/>
              </a:rPr>
              <a:t>       (</a:t>
            </a:r>
            <a:r>
              <a:rPr lang="en-US" sz="1800" kern="0" dirty="0" err="1">
                <a:latin typeface="Courier New"/>
              </a:rPr>
              <a:t>missReq.op</a:t>
            </a:r>
            <a:r>
              <a:rPr lang="en-US" sz="1800" kern="0" dirty="0">
                <a:latin typeface="Courier New"/>
              </a:rPr>
              <a:t> == </a:t>
            </a:r>
            <a:r>
              <a:rPr lang="en-US" sz="1800" kern="0" dirty="0" err="1">
                <a:latin typeface="Courier New"/>
              </a:rPr>
              <a:t>Ld</a:t>
            </a:r>
            <a:r>
              <a:rPr lang="en-US" sz="1800" kern="0" dirty="0">
                <a:latin typeface="Courier New"/>
              </a:rPr>
              <a:t>)? d : </a:t>
            </a:r>
            <a:r>
              <a:rPr lang="en-US" sz="1800" kern="0" dirty="0" err="1">
                <a:latin typeface="Courier New"/>
              </a:rPr>
              <a:t>missReq.data</a:t>
            </a:r>
            <a:r>
              <a:rPr lang="en-US" sz="1800" kern="0" dirty="0">
                <a:latin typeface="Courier New"/>
              </a:rPr>
              <a:t>;</a:t>
            </a:r>
          </a:p>
          <a:p>
            <a:pPr marL="0" indent="0">
              <a:buFont typeface="Wingdings" pitchFamily="2" charset="2"/>
              <a:buNone/>
            </a:pPr>
            <a:r>
              <a:rPr lang="en-US" sz="1800" kern="0" dirty="0">
                <a:latin typeface="Courier New"/>
              </a:rPr>
              <a:t>  state[slot] &lt;= (</a:t>
            </a:r>
            <a:r>
              <a:rPr lang="en-US" sz="1800" kern="0" dirty="0" err="1">
                <a:latin typeface="Courier New"/>
              </a:rPr>
              <a:t>cs</a:t>
            </a:r>
            <a:r>
              <a:rPr lang="en-US" sz="1800" kern="0" dirty="0">
                <a:latin typeface="Courier New"/>
              </a:rPr>
              <a:t>, a);</a:t>
            </a:r>
          </a:p>
          <a:p>
            <a:pPr marL="0" indent="0">
              <a:buFont typeface="Wingdings" pitchFamily="2" charset="2"/>
              <a:buNone/>
            </a:pPr>
            <a:r>
              <a:rPr lang="en-US" sz="1800" kern="0" dirty="0">
                <a:latin typeface="Courier New"/>
              </a:rPr>
              <a:t>  m2c.deqResp; </a:t>
            </a:r>
          </a:p>
          <a:p>
            <a:pPr marL="0" indent="0">
              <a:buFont typeface="Wingdings" pitchFamily="2" charset="2"/>
              <a:buNone/>
            </a:pPr>
            <a:r>
              <a:rPr lang="en-US" sz="1800" kern="0" dirty="0">
                <a:latin typeface="Courier New"/>
              </a:rPr>
              <a:t>  </a:t>
            </a:r>
            <a:r>
              <a:rPr lang="en-US" sz="1800" kern="0" dirty="0" err="1">
                <a:latin typeface="Courier New"/>
              </a:rPr>
              <a:t>mshr</a:t>
            </a:r>
            <a:r>
              <a:rPr lang="en-US" sz="1800" kern="0" dirty="0">
                <a:latin typeface="Courier New"/>
              </a:rPr>
              <a:t> &lt;= </a:t>
            </a:r>
            <a:r>
              <a:rPr lang="en-US" sz="1800" kern="0" dirty="0" err="1">
                <a:latin typeface="Courier New"/>
              </a:rPr>
              <a:t>Resp</a:t>
            </a:r>
            <a:r>
              <a:rPr lang="en-US" sz="1800" kern="0" dirty="0">
                <a:latin typeface="Courier New"/>
              </a:rPr>
              <a:t>;</a:t>
            </a:r>
          </a:p>
          <a:p>
            <a:pPr marL="0" indent="0">
              <a:buFont typeface="Wingdings" pitchFamily="2" charset="2"/>
              <a:buNone/>
            </a:pPr>
            <a:r>
              <a:rPr lang="en-US" sz="1800" b="1" kern="0" dirty="0" err="1">
                <a:latin typeface="Courier New"/>
              </a:rPr>
              <a:t>endrule</a:t>
            </a:r>
            <a:r>
              <a:rPr lang="en-US" sz="1800" b="1" kern="0" dirty="0">
                <a:latin typeface="Courier New"/>
              </a:rPr>
              <a:t> // (3)</a:t>
            </a:r>
          </a:p>
        </p:txBody>
      </p:sp>
      <p:sp>
        <p:nvSpPr>
          <p:cNvPr id="8" name="TextBox 7"/>
          <p:cNvSpPr txBox="1"/>
          <p:nvPr/>
        </p:nvSpPr>
        <p:spPr>
          <a:xfrm>
            <a:off x="609314" y="1569065"/>
            <a:ext cx="8431447" cy="369332"/>
          </a:xfrm>
          <a:prstGeom prst="rect">
            <a:avLst/>
          </a:prstGeom>
          <a:noFill/>
          <a:ln>
            <a:solidFill>
              <a:schemeClr val="tx1"/>
            </a:solidFill>
          </a:ln>
        </p:spPr>
        <p:txBody>
          <a:bodyPr wrap="square" rtlCol="0">
            <a:spAutoFit/>
          </a:bodyPr>
          <a:lstStyle/>
          <a:p>
            <a:r>
              <a:rPr lang="en-US" sz="1800" dirty="0" err="1">
                <a:latin typeface="Courier New"/>
              </a:rPr>
              <a:t>Rdy</a:t>
            </a:r>
            <a:r>
              <a:rPr lang="en-US" sz="1800" dirty="0">
                <a:latin typeface="Courier New"/>
              </a:rPr>
              <a:t> -&gt; </a:t>
            </a:r>
            <a:r>
              <a:rPr lang="en-US" sz="1800" dirty="0" err="1">
                <a:latin typeface="Courier New"/>
              </a:rPr>
              <a:t>StrtMiss</a:t>
            </a:r>
            <a:r>
              <a:rPr lang="en-US" sz="1800" dirty="0">
                <a:latin typeface="Courier New"/>
              </a:rPr>
              <a:t> -&gt; </a:t>
            </a:r>
            <a:r>
              <a:rPr lang="en-US" sz="1800" dirty="0" err="1">
                <a:latin typeface="Courier New"/>
              </a:rPr>
              <a:t>SndFillReq</a:t>
            </a:r>
            <a:r>
              <a:rPr lang="en-US" sz="1800" dirty="0">
                <a:latin typeface="Courier New"/>
              </a:rPr>
              <a:t> -&gt; </a:t>
            </a:r>
            <a:r>
              <a:rPr lang="en-US" sz="1800" dirty="0" err="1">
                <a:solidFill>
                  <a:srgbClr val="FF0000"/>
                </a:solidFill>
                <a:latin typeface="Courier New"/>
              </a:rPr>
              <a:t>WaitFillResp</a:t>
            </a:r>
            <a:r>
              <a:rPr lang="en-US" sz="1800" dirty="0">
                <a:solidFill>
                  <a:srgbClr val="FF0000"/>
                </a:solidFill>
                <a:latin typeface="Courier New"/>
              </a:rPr>
              <a:t> -&gt; </a:t>
            </a:r>
            <a:r>
              <a:rPr lang="en-US" sz="1800" dirty="0" err="1">
                <a:solidFill>
                  <a:srgbClr val="FF0000"/>
                </a:solidFill>
                <a:latin typeface="Courier New"/>
              </a:rPr>
              <a:t>Resp</a:t>
            </a:r>
            <a:r>
              <a:rPr lang="en-US" sz="1800" dirty="0">
                <a:solidFill>
                  <a:srgbClr val="FF0000"/>
                </a:solidFill>
                <a:latin typeface="Courier New"/>
              </a:rPr>
              <a:t> </a:t>
            </a:r>
            <a:r>
              <a:rPr lang="en-US" sz="1800" dirty="0">
                <a:latin typeface="Courier New"/>
              </a:rPr>
              <a:t>-&gt; </a:t>
            </a:r>
            <a:r>
              <a:rPr lang="en-US" sz="1800" dirty="0" err="1">
                <a:latin typeface="Courier New"/>
              </a:rPr>
              <a:t>Rdy</a:t>
            </a:r>
            <a:endParaRPr lang="en-US" sz="1800" dirty="0"/>
          </a:p>
        </p:txBody>
      </p:sp>
      <p:sp>
        <p:nvSpPr>
          <p:cNvPr id="9" name="Content Placeholder 2"/>
          <p:cNvSpPr txBox="1">
            <a:spLocks/>
          </p:cNvSpPr>
          <p:nvPr/>
        </p:nvSpPr>
        <p:spPr bwMode="auto">
          <a:xfrm>
            <a:off x="641551" y="4951952"/>
            <a:ext cx="7772400" cy="16884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10000"/>
              <a:buFont typeface="Wingdings" pitchFamily="2" charset="2"/>
              <a:buBlip>
                <a:blip r:embed="rId3"/>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marL="0" indent="0">
              <a:buFont typeface="Wingdings" pitchFamily="2" charset="2"/>
              <a:buNone/>
            </a:pPr>
            <a:r>
              <a:rPr lang="en-US" sz="1800" b="1" kern="0" dirty="0">
                <a:latin typeface="Courier New"/>
              </a:rPr>
              <a:t>rule </a:t>
            </a:r>
            <a:r>
              <a:rPr lang="en-US" sz="1800" kern="0" dirty="0" err="1">
                <a:latin typeface="Courier New"/>
              </a:rPr>
              <a:t>sendProc</a:t>
            </a:r>
            <a:r>
              <a:rPr lang="en-US" sz="1800" kern="0" dirty="0">
                <a:latin typeface="Courier New"/>
              </a:rPr>
              <a:t>(</a:t>
            </a:r>
            <a:r>
              <a:rPr lang="en-US" sz="1800" kern="0" dirty="0" err="1">
                <a:latin typeface="Courier New"/>
              </a:rPr>
              <a:t>mshr</a:t>
            </a:r>
            <a:r>
              <a:rPr lang="en-US" sz="1800" kern="0" dirty="0">
                <a:latin typeface="Courier New"/>
              </a:rPr>
              <a:t> == </a:t>
            </a:r>
            <a:r>
              <a:rPr lang="en-US" sz="1800" kern="0" dirty="0" err="1">
                <a:latin typeface="Courier New"/>
              </a:rPr>
              <a:t>Resp</a:t>
            </a:r>
            <a:r>
              <a:rPr lang="en-US" sz="1800" kern="0" dirty="0">
                <a:latin typeface="Courier New"/>
              </a:rPr>
              <a:t>);</a:t>
            </a:r>
            <a:endParaRPr lang="en-US" sz="1800" b="1" kern="0" dirty="0">
              <a:latin typeface="Courier New"/>
            </a:endParaRPr>
          </a:p>
          <a:p>
            <a:pPr marL="0" indent="0">
              <a:buNone/>
            </a:pPr>
            <a:r>
              <a:rPr lang="en-US" sz="1800" b="1" kern="0" dirty="0">
                <a:latin typeface="Courier New"/>
              </a:rPr>
              <a:t>  if</a:t>
            </a:r>
            <a:r>
              <a:rPr lang="en-US" sz="1800" kern="0" dirty="0">
                <a:latin typeface="Courier New"/>
              </a:rPr>
              <a:t>(</a:t>
            </a:r>
            <a:r>
              <a:rPr lang="en-US" sz="1800" kern="0" dirty="0" err="1">
                <a:latin typeface="Courier New"/>
              </a:rPr>
              <a:t>missReq.op</a:t>
            </a:r>
            <a:r>
              <a:rPr lang="en-US" sz="1800" kern="0" dirty="0">
                <a:latin typeface="Courier New"/>
              </a:rPr>
              <a:t> == </a:t>
            </a:r>
            <a:r>
              <a:rPr lang="en-US" sz="1800" kern="0" dirty="0" err="1">
                <a:latin typeface="Courier New"/>
              </a:rPr>
              <a:t>Ld</a:t>
            </a:r>
            <a:r>
              <a:rPr lang="en-US" sz="1800" kern="0" dirty="0">
                <a:latin typeface="Courier New"/>
              </a:rPr>
              <a:t>) </a:t>
            </a:r>
            <a:r>
              <a:rPr lang="en-US" sz="1800" b="1" kern="0" dirty="0">
                <a:latin typeface="Courier New"/>
              </a:rPr>
              <a:t>begin let</a:t>
            </a:r>
            <a:r>
              <a:rPr lang="en-US" sz="1800" kern="0" dirty="0">
                <a:latin typeface="Courier New"/>
              </a:rPr>
              <a:t> slot = </a:t>
            </a:r>
            <a:r>
              <a:rPr lang="en-US" sz="1800" kern="0" dirty="0" err="1">
                <a:latin typeface="Courier New"/>
              </a:rPr>
              <a:t>missSlot</a:t>
            </a:r>
            <a:r>
              <a:rPr lang="en-US" sz="1800" kern="0" dirty="0">
                <a:latin typeface="Courier New"/>
              </a:rPr>
              <a:t>;</a:t>
            </a:r>
          </a:p>
          <a:p>
            <a:pPr marL="0" indent="0">
              <a:buNone/>
            </a:pPr>
            <a:r>
              <a:rPr lang="en-US" sz="1800" kern="0" dirty="0">
                <a:latin typeface="Courier New"/>
              </a:rPr>
              <a:t>    c2p.enq(</a:t>
            </a:r>
            <a:r>
              <a:rPr lang="en-US" sz="1800" kern="0" dirty="0" err="1">
                <a:latin typeface="Courier New"/>
              </a:rPr>
              <a:t>dataArray</a:t>
            </a:r>
            <a:r>
              <a:rPr lang="en-US" sz="1800" kern="0" dirty="0">
                <a:latin typeface="Courier New"/>
              </a:rPr>
              <a:t>[slot]);</a:t>
            </a:r>
            <a:r>
              <a:rPr lang="en-US" sz="1800" b="1" kern="0" dirty="0">
                <a:latin typeface="Courier New"/>
              </a:rPr>
              <a:t> end</a:t>
            </a:r>
          </a:p>
          <a:p>
            <a:pPr marL="0" indent="0">
              <a:buFont typeface="Wingdings" pitchFamily="2" charset="2"/>
              <a:buNone/>
            </a:pPr>
            <a:r>
              <a:rPr lang="en-US" sz="1800" kern="0" dirty="0">
                <a:latin typeface="Courier New"/>
              </a:rPr>
              <a:t>  </a:t>
            </a:r>
            <a:r>
              <a:rPr lang="en-US" sz="1800" kern="0" dirty="0" err="1">
                <a:latin typeface="Courier New"/>
              </a:rPr>
              <a:t>mshr</a:t>
            </a:r>
            <a:r>
              <a:rPr lang="en-US" sz="1800" kern="0" dirty="0">
                <a:latin typeface="Courier New"/>
              </a:rPr>
              <a:t> &lt;= Ready;</a:t>
            </a:r>
          </a:p>
          <a:p>
            <a:pPr marL="0" indent="0">
              <a:buFont typeface="Wingdings" pitchFamily="2" charset="2"/>
              <a:buNone/>
            </a:pPr>
            <a:r>
              <a:rPr lang="en-US" sz="1800" b="1" kern="0" dirty="0" err="1">
                <a:latin typeface="Courier New"/>
              </a:rPr>
              <a:t>endrule</a:t>
            </a:r>
            <a:r>
              <a:rPr lang="en-US" sz="1800" b="1" kern="0" dirty="0">
                <a:latin typeface="Courier New"/>
              </a:rPr>
              <a:t> </a:t>
            </a:r>
          </a:p>
        </p:txBody>
      </p:sp>
      <p:sp>
        <p:nvSpPr>
          <p:cNvPr id="4" name="Date Placeholder 3">
            <a:extLst>
              <a:ext uri="{FF2B5EF4-FFF2-40B4-BE49-F238E27FC236}">
                <a16:creationId xmlns:a16="http://schemas.microsoft.com/office/drawing/2014/main" id="{DCCD2630-F1C6-21A7-EFE2-06DE06829B48}"/>
              </a:ext>
            </a:extLst>
          </p:cNvPr>
          <p:cNvSpPr>
            <a:spLocks noGrp="1"/>
          </p:cNvSpPr>
          <p:nvPr>
            <p:ph type="dt" sz="half" idx="10"/>
          </p:nvPr>
        </p:nvSpPr>
        <p:spPr/>
        <p:txBody>
          <a:bodyPr/>
          <a:lstStyle/>
          <a:p>
            <a:pPr>
              <a:defRPr/>
            </a:pPr>
            <a:r>
              <a:rPr lang="en-US"/>
              <a:t>March 21, 2024</a:t>
            </a:r>
            <a:endParaRPr lang="en-US" dirty="0"/>
          </a:p>
        </p:txBody>
      </p:sp>
      <p:sp>
        <p:nvSpPr>
          <p:cNvPr id="7" name="TextBox 6">
            <a:extLst>
              <a:ext uri="{FF2B5EF4-FFF2-40B4-BE49-F238E27FC236}">
                <a16:creationId xmlns:a16="http://schemas.microsoft.com/office/drawing/2014/main" id="{0BEBAC79-CC42-5288-3ADC-9463899887DA}"/>
              </a:ext>
            </a:extLst>
          </p:cNvPr>
          <p:cNvSpPr txBox="1"/>
          <p:nvPr/>
        </p:nvSpPr>
        <p:spPr>
          <a:xfrm>
            <a:off x="5557604" y="183535"/>
            <a:ext cx="4579494" cy="400110"/>
          </a:xfrm>
          <a:prstGeom prst="rect">
            <a:avLst/>
          </a:prstGeom>
          <a:noFill/>
        </p:spPr>
        <p:txBody>
          <a:bodyPr wrap="square">
            <a:spAutoFit/>
          </a:bodyPr>
          <a:lstStyle/>
          <a:p>
            <a:r>
              <a:rPr lang="en-US" dirty="0"/>
              <a:t>3 Up-resp process (cache)</a:t>
            </a:r>
          </a:p>
        </p:txBody>
      </p:sp>
      <p:sp>
        <p:nvSpPr>
          <p:cNvPr id="6" name="Slide Number Placeholder 5">
            <a:extLst>
              <a:ext uri="{FF2B5EF4-FFF2-40B4-BE49-F238E27FC236}">
                <a16:creationId xmlns:a16="http://schemas.microsoft.com/office/drawing/2014/main" id="{8A4BF9A3-9E23-C06D-5EAD-2C2C4EB163FB}"/>
              </a:ext>
            </a:extLst>
          </p:cNvPr>
          <p:cNvSpPr>
            <a:spLocks noGrp="1"/>
          </p:cNvSpPr>
          <p:nvPr>
            <p:ph type="sldNum" sz="quarter" idx="11"/>
          </p:nvPr>
        </p:nvSpPr>
        <p:spPr/>
        <p:txBody>
          <a:bodyPr/>
          <a:lstStyle/>
          <a:p>
            <a:r>
              <a:rPr lang="en-US" dirty="0"/>
              <a:t>L13-</a:t>
            </a:r>
            <a:fld id="{53294580-05E8-4585-908E-66FCC5062CA7}" type="slidenum">
              <a:rPr lang="en-US" smtClean="0"/>
              <a:pPr>
                <a:defRPr/>
              </a:pPr>
              <a:t>21</a:t>
            </a:fld>
            <a:endParaRPr lang="en-US"/>
          </a:p>
        </p:txBody>
      </p:sp>
    </p:spTree>
    <p:extLst>
      <p:ext uri="{BB962C8B-B14F-4D97-AF65-F5344CB8AC3E}">
        <p14:creationId xmlns:p14="http://schemas.microsoft.com/office/powerpoint/2010/main" val="2357810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Parent Responds</a:t>
            </a:r>
          </a:p>
        </p:txBody>
      </p:sp>
      <p:sp>
        <p:nvSpPr>
          <p:cNvPr id="3" name="Content Placeholder 2"/>
          <p:cNvSpPr>
            <a:spLocks noGrp="1"/>
          </p:cNvSpPr>
          <p:nvPr>
            <p:ph idx="1"/>
          </p:nvPr>
        </p:nvSpPr>
        <p:spPr>
          <a:xfrm>
            <a:off x="608813" y="1546536"/>
            <a:ext cx="8328154" cy="5035419"/>
          </a:xfrm>
        </p:spPr>
        <p:txBody>
          <a:bodyPr/>
          <a:lstStyle/>
          <a:p>
            <a:pPr marL="0" indent="0">
              <a:buNone/>
            </a:pPr>
            <a:r>
              <a:rPr lang="en-US" sz="2400" b="1" dirty="0">
                <a:latin typeface="Courier New" panose="02070309020205020404" pitchFamily="49" charset="0"/>
                <a:cs typeface="Courier New" panose="02070309020205020404" pitchFamily="49" charset="0"/>
              </a:rPr>
              <a:t>rule</a:t>
            </a:r>
            <a:r>
              <a:rPr lang="en-US" sz="2400" dirty="0">
                <a:latin typeface="Courier New" panose="02070309020205020404" pitchFamily="49" charset="0"/>
                <a:cs typeface="Courier New" panose="02070309020205020404" pitchFamily="49" charset="0"/>
              </a:rPr>
              <a:t> </a:t>
            </a:r>
            <a:r>
              <a:rPr lang="en-US" sz="2400" b="1" dirty="0" err="1">
                <a:latin typeface="Courier New" panose="02070309020205020404" pitchFamily="49" charset="0"/>
                <a:cs typeface="Courier New" panose="02070309020205020404" pitchFamily="49" charset="0"/>
              </a:rPr>
              <a:t>parentResp</a:t>
            </a:r>
            <a:endParaRPr lang="en-US" sz="2400" b="1" dirty="0">
              <a:latin typeface="Courier New" panose="02070309020205020404" pitchFamily="49" charset="0"/>
              <a:cs typeface="Courier New" panose="02070309020205020404" pitchFamily="49" charset="0"/>
            </a:endParaRPr>
          </a:p>
          <a:p>
            <a:pPr marL="0" indent="0">
              <a:buNone/>
            </a:pPr>
            <a:r>
              <a:rPr lang="en-US" sz="2400" dirty="0">
                <a:latin typeface="Courier New" panose="02070309020205020404" pitchFamily="49" charset="0"/>
                <a:cs typeface="Courier New" panose="02070309020205020404" pitchFamily="49" charset="0"/>
              </a:rPr>
              <a:t>      </a:t>
            </a:r>
            <a:r>
              <a:rPr lang="en-US" sz="2000" dirty="0">
                <a:solidFill>
                  <a:srgbClr val="FF0000"/>
                </a:solidFill>
                <a:latin typeface="Courier New" panose="02070309020205020404" pitchFamily="49" charset="0"/>
                <a:cs typeface="Courier New" panose="02070309020205020404" pitchFamily="49" charset="0"/>
              </a:rPr>
              <a:t>(c2m.firstReq </a:t>
            </a:r>
            <a:r>
              <a:rPr lang="en-US" sz="2000" b="1" dirty="0">
                <a:solidFill>
                  <a:srgbClr val="FF0000"/>
                </a:solidFill>
                <a:latin typeface="Courier New" panose="02070309020205020404" pitchFamily="49" charset="0"/>
                <a:cs typeface="Courier New" panose="02070309020205020404" pitchFamily="49" charset="0"/>
              </a:rPr>
              <a:t>matches </a:t>
            </a:r>
            <a:r>
              <a:rPr lang="en-US" sz="2000" dirty="0">
                <a:solidFill>
                  <a:srgbClr val="FF0000"/>
                </a:solidFill>
                <a:latin typeface="Courier New" panose="02070309020205020404" pitchFamily="49" charset="0"/>
                <a:cs typeface="Courier New" panose="02070309020205020404" pitchFamily="49" charset="0"/>
              </a:rPr>
              <a:t>&lt;</a:t>
            </a:r>
            <a:r>
              <a:rPr lang="en-US" sz="2000" dirty="0" err="1">
                <a:solidFill>
                  <a:srgbClr val="FF0000"/>
                </a:solidFill>
                <a:latin typeface="Courier New" panose="02070309020205020404" pitchFamily="49" charset="0"/>
                <a:cs typeface="Courier New" panose="02070309020205020404" pitchFamily="49" charset="0"/>
              </a:rPr>
              <a:t>Req</a:t>
            </a:r>
            <a:r>
              <a:rPr lang="en-US" sz="2000" dirty="0">
                <a:solidFill>
                  <a:srgbClr val="FF0000"/>
                </a:solidFill>
                <a:latin typeface="Courier New" panose="02070309020205020404" pitchFamily="49" charset="0"/>
                <a:cs typeface="Courier New" panose="02070309020205020404" pitchFamily="49" charset="0"/>
              </a:rPr>
              <a:t>,.c</a:t>
            </a:r>
            <a:r>
              <a:rPr lang="en-US" sz="2000" dirty="0">
                <a:solidFill>
                  <a:srgbClr val="FF0000"/>
                </a:solidFill>
                <a:latin typeface="Courier New" panose="02070309020205020404" pitchFamily="49" charset="0"/>
                <a:cs typeface="Courier New" panose="02070309020205020404" pitchFamily="49" charset="0"/>
                <a:sym typeface="Symbol"/>
              </a:rPr>
              <a:t>-&gt;</a:t>
            </a:r>
            <a:r>
              <a:rPr lang="en-US" sz="2000" dirty="0" err="1">
                <a:solidFill>
                  <a:srgbClr val="FF0000"/>
                </a:solidFill>
                <a:latin typeface="Courier New" panose="02070309020205020404" pitchFamily="49" charset="0"/>
                <a:cs typeface="Courier New" panose="02070309020205020404" pitchFamily="49" charset="0"/>
              </a:rPr>
              <a:t>m,.a,.y</a:t>
            </a:r>
            <a:r>
              <a:rPr lang="en-US" sz="2000" dirty="0">
                <a:solidFill>
                  <a:srgbClr val="FF0000"/>
                </a:solidFill>
                <a:latin typeface="Courier New" panose="02070309020205020404" pitchFamily="49" charset="0"/>
                <a:cs typeface="Courier New" panose="02070309020205020404" pitchFamily="49" charset="0"/>
              </a:rPr>
              <a:t>,.*&gt;);</a:t>
            </a:r>
          </a:p>
          <a:p>
            <a:pPr marL="400050" lvl="1" indent="0">
              <a:buNone/>
            </a:pPr>
            <a:r>
              <a:rPr lang="en-US" sz="2000" b="1" dirty="0">
                <a:latin typeface="Courier New"/>
              </a:rPr>
              <a:t>let</a:t>
            </a:r>
            <a:r>
              <a:rPr lang="en-US" sz="2000" dirty="0">
                <a:latin typeface="Courier New"/>
              </a:rPr>
              <a:t> slot = </a:t>
            </a:r>
            <a:r>
              <a:rPr lang="en-US" sz="2000" dirty="0" err="1">
                <a:latin typeface="Courier New"/>
              </a:rPr>
              <a:t>getSlot</a:t>
            </a:r>
            <a:r>
              <a:rPr lang="en-US" sz="2000" dirty="0">
                <a:latin typeface="Courier New"/>
              </a:rPr>
              <a:t>(state, a); // in a 2-level </a:t>
            </a:r>
          </a:p>
          <a:p>
            <a:pPr marL="400050" lvl="1" indent="0">
              <a:buNone/>
            </a:pPr>
            <a:r>
              <a:rPr lang="en-US" sz="2000" dirty="0">
                <a:latin typeface="Courier New"/>
              </a:rPr>
              <a:t>    // system a has to be present in the memory</a:t>
            </a:r>
            <a:endParaRPr lang="en-US" sz="2000" b="1" dirty="0">
              <a:latin typeface="Courier New"/>
            </a:endParaRPr>
          </a:p>
          <a:p>
            <a:pPr marL="400050" lvl="1" indent="0">
              <a:buNone/>
            </a:pPr>
            <a:r>
              <a:rPr lang="en-US" sz="2000" b="1" dirty="0">
                <a:latin typeface="Courier New"/>
              </a:rPr>
              <a:t>let</a:t>
            </a:r>
            <a:r>
              <a:rPr lang="en-US" sz="2000" dirty="0">
                <a:latin typeface="Courier New"/>
              </a:rPr>
              <a:t> </a:t>
            </a:r>
            <a:r>
              <a:rPr lang="en-US" sz="2000" dirty="0" err="1">
                <a:latin typeface="Courier New"/>
              </a:rPr>
              <a:t>statea</a:t>
            </a:r>
            <a:r>
              <a:rPr lang="en-US" sz="2000" dirty="0">
                <a:latin typeface="Courier New"/>
              </a:rPr>
              <a:t> = state[slot];</a:t>
            </a:r>
            <a:endParaRPr lang="en-US" sz="2000" dirty="0">
              <a:latin typeface="Courier New" panose="02070309020205020404" pitchFamily="49" charset="0"/>
              <a:cs typeface="Courier New" panose="02070309020205020404" pitchFamily="49" charset="0"/>
            </a:endParaRPr>
          </a:p>
          <a:p>
            <a:pPr marL="400050" lvl="1" indent="0">
              <a:buNone/>
            </a:pPr>
            <a:r>
              <a:rPr lang="en-US" sz="2000" b="1" dirty="0">
                <a:latin typeface="Courier New" panose="02070309020205020404" pitchFamily="49" charset="0"/>
                <a:cs typeface="Courier New" panose="02070309020205020404" pitchFamily="49" charset="0"/>
              </a:rPr>
              <a:t>if</a:t>
            </a:r>
            <a:r>
              <a:rPr lang="en-US" sz="2000" dirty="0">
                <a:latin typeface="Courier New" panose="02070309020205020404" pitchFamily="49" charset="0"/>
                <a:cs typeface="Courier New" panose="02070309020205020404" pitchFamily="49" charset="0"/>
              </a:rPr>
              <a:t>((</a:t>
            </a:r>
            <a:r>
              <a:rPr lang="en-US" sz="2000" dirty="0">
                <a:latin typeface="Courier New" panose="02070309020205020404" pitchFamily="49" charset="0"/>
                <a:cs typeface="Courier New" panose="02070309020205020404" pitchFamily="49" charset="0"/>
                <a:sym typeface="Symbol"/>
              </a:rPr>
              <a:t></a:t>
            </a:r>
            <a:r>
              <a:rPr lang="en-US" sz="2000" dirty="0" err="1">
                <a:latin typeface="Courier New" panose="02070309020205020404" pitchFamily="49" charset="0"/>
                <a:cs typeface="Courier New" panose="02070309020205020404" pitchFamily="49" charset="0"/>
                <a:sym typeface="Symbol"/>
              </a:rPr>
              <a:t>i≠c</a:t>
            </a:r>
            <a:r>
              <a:rPr lang="en-US" sz="2000" dirty="0">
                <a:latin typeface="Courier New" panose="02070309020205020404" pitchFamily="49" charset="0"/>
                <a:cs typeface="Courier New" panose="02070309020205020404" pitchFamily="49" charset="0"/>
                <a:sym typeface="Symbol"/>
              </a:rPr>
              <a:t>, </a:t>
            </a:r>
            <a:r>
              <a:rPr lang="en-US" sz="2000" dirty="0" err="1">
                <a:latin typeface="Courier New" panose="02070309020205020404" pitchFamily="49" charset="0"/>
                <a:cs typeface="Courier New" panose="02070309020205020404" pitchFamily="49" charset="0"/>
                <a:sym typeface="Symbol"/>
              </a:rPr>
              <a:t>isCompatible</a:t>
            </a:r>
            <a:r>
              <a:rPr lang="en-US" sz="2000" dirty="0">
                <a:latin typeface="Courier New" panose="02070309020205020404" pitchFamily="49" charset="0"/>
                <a:cs typeface="Courier New" panose="02070309020205020404" pitchFamily="49" charset="0"/>
                <a:sym typeface="Symbol"/>
              </a:rPr>
              <a:t>(</a:t>
            </a:r>
            <a:r>
              <a:rPr lang="en-US" sz="2000" dirty="0" err="1">
                <a:latin typeface="Courier New" panose="02070309020205020404" pitchFamily="49" charset="0"/>
                <a:cs typeface="Courier New" panose="02070309020205020404" pitchFamily="49" charset="0"/>
                <a:sym typeface="Symbol"/>
              </a:rPr>
              <a:t>statea.dir</a:t>
            </a:r>
            <a:r>
              <a:rPr lang="en-US" sz="2000" dirty="0">
                <a:latin typeface="Courier New" panose="02070309020205020404" pitchFamily="49" charset="0"/>
                <a:cs typeface="Courier New" panose="02070309020205020404" pitchFamily="49" charset="0"/>
                <a:sym typeface="Symbol"/>
              </a:rPr>
              <a:t>[</a:t>
            </a:r>
            <a:r>
              <a:rPr lang="en-US" sz="2000" dirty="0" err="1">
                <a:latin typeface="Courier New" panose="02070309020205020404" pitchFamily="49" charset="0"/>
                <a:cs typeface="Courier New" panose="02070309020205020404" pitchFamily="49" charset="0"/>
                <a:sym typeface="Symbol"/>
              </a:rPr>
              <a:t>i</a:t>
            </a:r>
            <a:r>
              <a:rPr lang="en-US" sz="2000" dirty="0">
                <a:latin typeface="Courier New" panose="02070309020205020404" pitchFamily="49" charset="0"/>
                <a:cs typeface="Courier New" panose="02070309020205020404" pitchFamily="49" charset="0"/>
                <a:sym typeface="Symbol"/>
              </a:rPr>
              <a:t>],y))</a:t>
            </a:r>
            <a:r>
              <a:rPr lang="en-US" sz="2000" dirty="0">
                <a:latin typeface="Courier New" panose="02070309020205020404" pitchFamily="49" charset="0"/>
                <a:cs typeface="Courier New" panose="02070309020205020404" pitchFamily="49" charset="0"/>
              </a:rPr>
              <a:t> </a:t>
            </a:r>
          </a:p>
          <a:p>
            <a:pPr marL="400050" lvl="1" indent="0">
              <a:buNone/>
            </a:pPr>
            <a:r>
              <a:rPr lang="en-US" sz="2000" dirty="0">
                <a:latin typeface="Courier New" panose="02070309020205020404" pitchFamily="49" charset="0"/>
                <a:cs typeface="Courier New" panose="02070309020205020404" pitchFamily="49" charset="0"/>
              </a:rPr>
              <a:t>   &amp;&amp; (</a:t>
            </a:r>
            <a:r>
              <a:rPr lang="en-US" sz="2000" dirty="0" err="1">
                <a:latin typeface="Courier New" panose="02070309020205020404" pitchFamily="49" charset="0"/>
                <a:cs typeface="Courier New" panose="02070309020205020404" pitchFamily="49" charset="0"/>
              </a:rPr>
              <a:t>statea.waitc</a:t>
            </a:r>
            <a:r>
              <a:rPr lang="en-US" sz="2000" dirty="0">
                <a:latin typeface="Courier New" panose="02070309020205020404" pitchFamily="49" charset="0"/>
                <a:cs typeface="Courier New" panose="02070309020205020404" pitchFamily="49" charset="0"/>
              </a:rPr>
              <a:t>[c]=No)) </a:t>
            </a:r>
            <a:r>
              <a:rPr lang="en-US" sz="2000" b="1" dirty="0">
                <a:latin typeface="Courier New" panose="02070309020205020404" pitchFamily="49" charset="0"/>
                <a:cs typeface="Courier New" panose="02070309020205020404" pitchFamily="49" charset="0"/>
              </a:rPr>
              <a:t>begin</a:t>
            </a:r>
            <a:endParaRPr lang="en-US" sz="2000" dirty="0">
              <a:latin typeface="Courier New" panose="02070309020205020404" pitchFamily="49" charset="0"/>
              <a:cs typeface="Courier New" panose="02070309020205020404" pitchFamily="49" charset="0"/>
            </a:endParaRPr>
          </a:p>
          <a:p>
            <a:pPr marL="400050" lvl="1" indent="0">
              <a:buNone/>
            </a:pPr>
            <a:r>
              <a:rPr lang="en-US" sz="2000" dirty="0">
                <a:latin typeface="Courier New" panose="02070309020205020404" pitchFamily="49" charset="0"/>
                <a:cs typeface="Courier New" panose="02070309020205020404" pitchFamily="49" charset="0"/>
                <a:sym typeface="Symbol"/>
              </a:rPr>
              <a:t>  </a:t>
            </a:r>
            <a:r>
              <a:rPr lang="en-US" sz="2000" b="1" dirty="0">
                <a:latin typeface="Courier New" panose="02070309020205020404" pitchFamily="49" charset="0"/>
                <a:cs typeface="Courier New" panose="02070309020205020404" pitchFamily="49" charset="0"/>
                <a:sym typeface="Symbol"/>
              </a:rPr>
              <a:t>let </a:t>
            </a:r>
            <a:r>
              <a:rPr lang="en-US" sz="2000" dirty="0">
                <a:latin typeface="Courier New" panose="02070309020205020404" pitchFamily="49" charset="0"/>
                <a:cs typeface="Courier New" panose="02070309020205020404" pitchFamily="49" charset="0"/>
                <a:sym typeface="Symbol"/>
              </a:rPr>
              <a:t>d =(</a:t>
            </a:r>
            <a:r>
              <a:rPr lang="en-US" sz="2000" dirty="0" err="1">
                <a:latin typeface="Courier New" panose="02070309020205020404" pitchFamily="49" charset="0"/>
                <a:cs typeface="Courier New" panose="02070309020205020404" pitchFamily="49" charset="0"/>
                <a:sym typeface="Symbol"/>
              </a:rPr>
              <a:t>statea.dir</a:t>
            </a:r>
            <a:r>
              <a:rPr lang="en-US" sz="2000" dirty="0">
                <a:latin typeface="Courier New" panose="02070309020205020404" pitchFamily="49" charset="0"/>
                <a:cs typeface="Courier New" panose="02070309020205020404" pitchFamily="49" charset="0"/>
                <a:sym typeface="Symbol"/>
              </a:rPr>
              <a:t>[c]=I)? </a:t>
            </a:r>
            <a:r>
              <a:rPr lang="en-US" sz="2000" dirty="0" err="1">
                <a:latin typeface="Courier New"/>
              </a:rPr>
              <a:t>dataArray</a:t>
            </a:r>
            <a:r>
              <a:rPr lang="en-US" sz="2000" dirty="0">
                <a:latin typeface="Courier New"/>
              </a:rPr>
              <a:t>[slot]</a:t>
            </a:r>
            <a:r>
              <a:rPr lang="en-US" sz="2000" dirty="0">
                <a:latin typeface="Courier New" panose="02070309020205020404" pitchFamily="49" charset="0"/>
                <a:cs typeface="Courier New" panose="02070309020205020404" pitchFamily="49" charset="0"/>
                <a:sym typeface="Symbol"/>
              </a:rPr>
              <a:t>: -);</a:t>
            </a:r>
          </a:p>
          <a:p>
            <a:pPr marL="400050" lvl="1" indent="0">
              <a:buNone/>
            </a:pPr>
            <a:r>
              <a:rPr lang="en-US" sz="2000" dirty="0">
                <a:latin typeface="Courier New" panose="02070309020205020404" pitchFamily="49" charset="0"/>
                <a:cs typeface="Courier New" panose="02070309020205020404" pitchFamily="49" charset="0"/>
                <a:sym typeface="Symbol"/>
              </a:rPr>
              <a:t>  m2c.enq(&lt;</a:t>
            </a:r>
            <a:r>
              <a:rPr lang="en-US" sz="2000" dirty="0" err="1">
                <a:latin typeface="Courier New" panose="02070309020205020404" pitchFamily="49" charset="0"/>
                <a:cs typeface="Courier New" panose="02070309020205020404" pitchFamily="49" charset="0"/>
                <a:sym typeface="Symbol"/>
              </a:rPr>
              <a:t>Resp</a:t>
            </a:r>
            <a:r>
              <a:rPr lang="en-US" sz="2000" dirty="0">
                <a:latin typeface="Courier New" panose="02070309020205020404" pitchFamily="49" charset="0"/>
                <a:cs typeface="Courier New" panose="02070309020205020404" pitchFamily="49" charset="0"/>
                <a:sym typeface="Symbol"/>
              </a:rPr>
              <a:t>, m-&gt;c, a, y, d&gt;);</a:t>
            </a:r>
          </a:p>
          <a:p>
            <a:pPr marL="400050" lvl="1" indent="0">
              <a:buNone/>
            </a:pPr>
            <a:r>
              <a:rPr lang="en-US" sz="2000" dirty="0">
                <a:latin typeface="Courier New" panose="02070309020205020404" pitchFamily="49" charset="0"/>
                <a:cs typeface="Courier New" panose="02070309020205020404" pitchFamily="49" charset="0"/>
                <a:sym typeface="Symbol"/>
              </a:rPr>
              <a:t>  state[slot].</a:t>
            </a:r>
            <a:r>
              <a:rPr lang="en-US" sz="2000" dirty="0" err="1">
                <a:latin typeface="Courier New" panose="02070309020205020404" pitchFamily="49" charset="0"/>
                <a:cs typeface="Courier New" panose="02070309020205020404" pitchFamily="49" charset="0"/>
                <a:sym typeface="Symbol"/>
              </a:rPr>
              <a:t>dir</a:t>
            </a:r>
            <a:r>
              <a:rPr lang="en-US" sz="2000" dirty="0">
                <a:latin typeface="Courier New" panose="02070309020205020404" pitchFamily="49" charset="0"/>
                <a:cs typeface="Courier New" panose="02070309020205020404" pitchFamily="49" charset="0"/>
                <a:sym typeface="Symbol"/>
              </a:rPr>
              <a:t>[c]:=y; </a:t>
            </a:r>
          </a:p>
          <a:p>
            <a:pPr marL="400050" lvl="1" indent="0">
              <a:buNone/>
            </a:pPr>
            <a:r>
              <a:rPr lang="en-US" sz="2000" dirty="0">
                <a:latin typeface="Courier New" panose="02070309020205020404" pitchFamily="49" charset="0"/>
                <a:cs typeface="Courier New" panose="02070309020205020404" pitchFamily="49" charset="0"/>
                <a:sym typeface="Symbol"/>
              </a:rPr>
              <a:t>  c2m.deq;</a:t>
            </a:r>
          </a:p>
          <a:p>
            <a:pPr marL="400050" lvl="1" indent="0">
              <a:buNone/>
            </a:pPr>
            <a:r>
              <a:rPr lang="en-US" sz="2000" b="1" dirty="0">
                <a:latin typeface="Courier New" panose="02070309020205020404" pitchFamily="49" charset="0"/>
                <a:cs typeface="Courier New" panose="02070309020205020404" pitchFamily="49" charset="0"/>
                <a:sym typeface="Symbol"/>
              </a:rPr>
              <a:t>end</a:t>
            </a:r>
          </a:p>
          <a:p>
            <a:pPr marL="0" indent="0">
              <a:buNone/>
            </a:pPr>
            <a:r>
              <a:rPr lang="en-US" sz="2000" b="1" dirty="0" err="1">
                <a:latin typeface="Courier New" panose="02070309020205020404" pitchFamily="49" charset="0"/>
                <a:cs typeface="Courier New" panose="02070309020205020404" pitchFamily="49" charset="0"/>
                <a:sym typeface="Symbol"/>
              </a:rPr>
              <a:t>endrule</a:t>
            </a:r>
            <a:r>
              <a:rPr lang="en-US" sz="2000" b="1" dirty="0">
                <a:latin typeface="Courier New" panose="02070309020205020404" pitchFamily="49" charset="0"/>
                <a:cs typeface="Courier New" panose="02070309020205020404" pitchFamily="49" charset="0"/>
                <a:sym typeface="Symbol"/>
              </a:rPr>
              <a:t> // 2</a:t>
            </a:r>
          </a:p>
        </p:txBody>
      </p:sp>
      <p:sp>
        <p:nvSpPr>
          <p:cNvPr id="5" name="TextBox 4"/>
          <p:cNvSpPr txBox="1"/>
          <p:nvPr/>
        </p:nvSpPr>
        <p:spPr>
          <a:xfrm>
            <a:off x="5222003" y="5032389"/>
            <a:ext cx="3762890" cy="1323439"/>
          </a:xfrm>
          <a:prstGeom prst="rect">
            <a:avLst/>
          </a:prstGeom>
          <a:noFill/>
          <a:ln>
            <a:solidFill>
              <a:srgbClr val="FF0000"/>
            </a:solidFill>
          </a:ln>
        </p:spPr>
        <p:txBody>
          <a:bodyPr wrap="none" rtlCol="0">
            <a:spAutoFit/>
          </a:bodyPr>
          <a:lstStyle/>
          <a:p>
            <a:r>
              <a:rPr lang="en-US" dirty="0" err="1"/>
              <a:t>IsCompatible</a:t>
            </a:r>
            <a:r>
              <a:rPr lang="en-US" dirty="0"/>
              <a:t>(M, M) = False</a:t>
            </a:r>
          </a:p>
          <a:p>
            <a:r>
              <a:rPr lang="en-US" dirty="0" err="1"/>
              <a:t>IsCompatible</a:t>
            </a:r>
            <a:r>
              <a:rPr lang="en-US" dirty="0"/>
              <a:t>(M, S) = False</a:t>
            </a:r>
          </a:p>
          <a:p>
            <a:r>
              <a:rPr lang="en-US" dirty="0" err="1"/>
              <a:t>IsCompatible</a:t>
            </a:r>
            <a:r>
              <a:rPr lang="en-US" dirty="0"/>
              <a:t>(S, M) = False</a:t>
            </a:r>
          </a:p>
          <a:p>
            <a:r>
              <a:rPr lang="en-US" dirty="0"/>
              <a:t>All other cases        = True</a:t>
            </a:r>
          </a:p>
        </p:txBody>
      </p:sp>
      <p:sp>
        <p:nvSpPr>
          <p:cNvPr id="6" name="Date Placeholder 5">
            <a:extLst>
              <a:ext uri="{FF2B5EF4-FFF2-40B4-BE49-F238E27FC236}">
                <a16:creationId xmlns:a16="http://schemas.microsoft.com/office/drawing/2014/main" id="{D204C675-0B8E-3B70-B748-1566525061FC}"/>
              </a:ext>
            </a:extLst>
          </p:cNvPr>
          <p:cNvSpPr>
            <a:spLocks noGrp="1"/>
          </p:cNvSpPr>
          <p:nvPr>
            <p:ph type="dt" sz="half" idx="10"/>
          </p:nvPr>
        </p:nvSpPr>
        <p:spPr/>
        <p:txBody>
          <a:bodyPr/>
          <a:lstStyle/>
          <a:p>
            <a:pPr>
              <a:defRPr/>
            </a:pPr>
            <a:r>
              <a:rPr lang="en-US"/>
              <a:t>March 21, 2024</a:t>
            </a:r>
            <a:endParaRPr lang="en-US" dirty="0"/>
          </a:p>
        </p:txBody>
      </p:sp>
      <p:sp>
        <p:nvSpPr>
          <p:cNvPr id="9" name="TextBox 8">
            <a:extLst>
              <a:ext uri="{FF2B5EF4-FFF2-40B4-BE49-F238E27FC236}">
                <a16:creationId xmlns:a16="http://schemas.microsoft.com/office/drawing/2014/main" id="{4E306223-3A99-93FE-CF6C-F41D5EF99DCB}"/>
              </a:ext>
            </a:extLst>
          </p:cNvPr>
          <p:cNvSpPr txBox="1"/>
          <p:nvPr/>
        </p:nvSpPr>
        <p:spPr>
          <a:xfrm>
            <a:off x="3492709" y="206064"/>
            <a:ext cx="5651291" cy="400110"/>
          </a:xfrm>
          <a:prstGeom prst="rect">
            <a:avLst/>
          </a:prstGeom>
          <a:noFill/>
        </p:spPr>
        <p:txBody>
          <a:bodyPr wrap="square">
            <a:spAutoFit/>
          </a:bodyPr>
          <a:lstStyle/>
          <a:p>
            <a:r>
              <a:rPr lang="en-US" dirty="0"/>
              <a:t>2 Up-req process, Up resp send (memory)</a:t>
            </a:r>
          </a:p>
        </p:txBody>
      </p:sp>
      <p:sp>
        <p:nvSpPr>
          <p:cNvPr id="7" name="Slide Number Placeholder 6">
            <a:extLst>
              <a:ext uri="{FF2B5EF4-FFF2-40B4-BE49-F238E27FC236}">
                <a16:creationId xmlns:a16="http://schemas.microsoft.com/office/drawing/2014/main" id="{E2898B21-A26A-1C36-605B-FA74901129FA}"/>
              </a:ext>
            </a:extLst>
          </p:cNvPr>
          <p:cNvSpPr>
            <a:spLocks noGrp="1"/>
          </p:cNvSpPr>
          <p:nvPr>
            <p:ph type="sldNum" sz="quarter" idx="11"/>
          </p:nvPr>
        </p:nvSpPr>
        <p:spPr/>
        <p:txBody>
          <a:bodyPr/>
          <a:lstStyle/>
          <a:p>
            <a:r>
              <a:rPr lang="en-US" dirty="0"/>
              <a:t>L13-</a:t>
            </a:r>
            <a:fld id="{53294580-05E8-4585-908E-66FCC5062CA7}" type="slidenum">
              <a:rPr lang="en-US" smtClean="0"/>
              <a:pPr>
                <a:defRPr/>
              </a:pPr>
              <a:t>22</a:t>
            </a:fld>
            <a:endParaRPr lang="en-US"/>
          </a:p>
        </p:txBody>
      </p:sp>
    </p:spTree>
    <p:extLst>
      <p:ext uri="{BB962C8B-B14F-4D97-AF65-F5344CB8AC3E}">
        <p14:creationId xmlns:p14="http://schemas.microsoft.com/office/powerpoint/2010/main" val="242463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17310" cy="1143000"/>
          </a:xfrm>
        </p:spPr>
        <p:txBody>
          <a:bodyPr/>
          <a:lstStyle/>
          <a:p>
            <a:r>
              <a:rPr lang="en-US" sz="4000" dirty="0"/>
              <a:t>Parent (Downgrade) Requests</a:t>
            </a:r>
          </a:p>
        </p:txBody>
      </p:sp>
      <p:sp>
        <p:nvSpPr>
          <p:cNvPr id="3" name="Content Placeholder 2"/>
          <p:cNvSpPr>
            <a:spLocks noGrp="1"/>
          </p:cNvSpPr>
          <p:nvPr>
            <p:ph idx="1"/>
          </p:nvPr>
        </p:nvSpPr>
        <p:spPr>
          <a:xfrm>
            <a:off x="650665" y="1538737"/>
            <a:ext cx="8053387" cy="3328231"/>
          </a:xfrm>
        </p:spPr>
        <p:txBody>
          <a:bodyPr/>
          <a:lstStyle/>
          <a:p>
            <a:pPr marL="0" indent="0">
              <a:buNone/>
            </a:pPr>
            <a:r>
              <a:rPr lang="en-US" sz="2000" b="1" dirty="0">
                <a:latin typeface="Courier New" panose="02070309020205020404" pitchFamily="49" charset="0"/>
                <a:cs typeface="Courier New" panose="02070309020205020404" pitchFamily="49" charset="0"/>
              </a:rPr>
              <a:t>rule </a:t>
            </a:r>
            <a:r>
              <a:rPr lang="en-US" sz="2000" b="1" dirty="0" err="1">
                <a:latin typeface="Courier New" panose="02070309020205020404" pitchFamily="49" charset="0"/>
                <a:cs typeface="Courier New" panose="02070309020205020404" pitchFamily="49" charset="0"/>
              </a:rPr>
              <a:t>dwn</a:t>
            </a:r>
            <a:r>
              <a:rPr lang="en-US" sz="2000" b="1" dirty="0">
                <a:latin typeface="Courier New" panose="02070309020205020404" pitchFamily="49" charset="0"/>
                <a:cs typeface="Courier New" panose="02070309020205020404" pitchFamily="49" charset="0"/>
              </a:rPr>
              <a:t> </a:t>
            </a:r>
          </a:p>
          <a:p>
            <a:pPr marL="0" indent="0">
              <a:buNone/>
            </a:pPr>
            <a:r>
              <a:rPr lang="en-US" sz="2000" b="1" dirty="0">
                <a:solidFill>
                  <a:srgbClr val="FF0000"/>
                </a:solidFill>
                <a:latin typeface="Courier New" panose="02070309020205020404" pitchFamily="49" charset="0"/>
                <a:cs typeface="Courier New" panose="02070309020205020404" pitchFamily="49" charset="0"/>
              </a:rPr>
              <a:t>       </a:t>
            </a:r>
            <a:r>
              <a:rPr lang="en-US" sz="2000" dirty="0">
                <a:solidFill>
                  <a:srgbClr val="FF0000"/>
                </a:solidFill>
                <a:latin typeface="Courier New" panose="02070309020205020404" pitchFamily="49" charset="0"/>
                <a:cs typeface="Courier New" panose="02070309020205020404" pitchFamily="49" charset="0"/>
              </a:rPr>
              <a:t>(c2m.firstReq matches &lt;</a:t>
            </a:r>
            <a:r>
              <a:rPr lang="en-US" sz="2000" dirty="0" err="1">
                <a:solidFill>
                  <a:srgbClr val="FF0000"/>
                </a:solidFill>
                <a:latin typeface="Courier New" panose="02070309020205020404" pitchFamily="49" charset="0"/>
                <a:cs typeface="Courier New" panose="02070309020205020404" pitchFamily="49" charset="0"/>
              </a:rPr>
              <a:t>Req,c</a:t>
            </a:r>
            <a:r>
              <a:rPr lang="en-US" sz="2000" dirty="0">
                <a:solidFill>
                  <a:srgbClr val="FF0000"/>
                </a:solidFill>
                <a:latin typeface="Courier New" panose="02070309020205020404" pitchFamily="49" charset="0"/>
                <a:cs typeface="Courier New" panose="02070309020205020404" pitchFamily="49" charset="0"/>
                <a:sym typeface="Symbol"/>
              </a:rPr>
              <a:t>-&gt;</a:t>
            </a:r>
            <a:r>
              <a:rPr lang="en-US" sz="2000" dirty="0" err="1">
                <a:solidFill>
                  <a:srgbClr val="FF0000"/>
                </a:solidFill>
                <a:latin typeface="Courier New" panose="02070309020205020404" pitchFamily="49" charset="0"/>
                <a:cs typeface="Courier New" panose="02070309020205020404" pitchFamily="49" charset="0"/>
              </a:rPr>
              <a:t>m,.a,.y</a:t>
            </a:r>
            <a:r>
              <a:rPr lang="en-US" sz="2000" dirty="0">
                <a:solidFill>
                  <a:srgbClr val="FF0000"/>
                </a:solidFill>
                <a:latin typeface="Courier New" panose="02070309020205020404" pitchFamily="49" charset="0"/>
                <a:cs typeface="Courier New" panose="02070309020205020404" pitchFamily="49" charset="0"/>
              </a:rPr>
              <a:t>,.*&gt;);</a:t>
            </a:r>
          </a:p>
          <a:p>
            <a:pPr marL="0" indent="0">
              <a:buNone/>
            </a:pPr>
            <a:r>
              <a:rPr lang="en-US" sz="2000" b="1" dirty="0">
                <a:latin typeface="Courier New"/>
              </a:rPr>
              <a:t>  let</a:t>
            </a:r>
            <a:r>
              <a:rPr lang="en-US" sz="2000" dirty="0">
                <a:latin typeface="Courier New"/>
              </a:rPr>
              <a:t> slot = </a:t>
            </a:r>
            <a:r>
              <a:rPr lang="en-US" sz="2000" dirty="0" err="1">
                <a:latin typeface="Courier New"/>
              </a:rPr>
              <a:t>getSlot</a:t>
            </a:r>
            <a:r>
              <a:rPr lang="en-US" sz="2000" dirty="0">
                <a:latin typeface="Courier New"/>
              </a:rPr>
              <a:t>(state, a);</a:t>
            </a:r>
          </a:p>
          <a:p>
            <a:pPr marL="0" lvl="1" indent="0">
              <a:buClr>
                <a:schemeClr val="hlink"/>
              </a:buClr>
              <a:buSzPct val="110000"/>
              <a:buNone/>
            </a:pPr>
            <a:r>
              <a:rPr lang="en-US" sz="2000" b="1" dirty="0">
                <a:latin typeface="Courier New"/>
              </a:rPr>
              <a:t>  let</a:t>
            </a:r>
            <a:r>
              <a:rPr lang="en-US" sz="2000" dirty="0">
                <a:latin typeface="Courier New"/>
              </a:rPr>
              <a:t> </a:t>
            </a:r>
            <a:r>
              <a:rPr lang="en-US" sz="2000" dirty="0" err="1">
                <a:latin typeface="Courier New"/>
              </a:rPr>
              <a:t>statea</a:t>
            </a:r>
            <a:r>
              <a:rPr lang="en-US" sz="2000" dirty="0">
                <a:latin typeface="Courier New"/>
              </a:rPr>
              <a:t> = state[slot];</a:t>
            </a:r>
            <a:endParaRPr lang="en-US" sz="2000" dirty="0">
              <a:solidFill>
                <a:schemeClr val="tx1">
                  <a:lumMod val="60000"/>
                  <a:lumOff val="40000"/>
                </a:schemeClr>
              </a:solidFill>
              <a:latin typeface="Courier New" panose="02070309020205020404" pitchFamily="49" charset="0"/>
              <a:cs typeface="Courier New" panose="02070309020205020404" pitchFamily="49" charset="0"/>
            </a:endParaRPr>
          </a:p>
          <a:p>
            <a:pPr marL="0" indent="0">
              <a:buNone/>
            </a:pPr>
            <a:r>
              <a:rPr lang="en-US" sz="2000" b="1" dirty="0">
                <a:latin typeface="Courier New" panose="02070309020205020404" pitchFamily="49" charset="0"/>
                <a:cs typeface="Courier New" panose="02070309020205020404" pitchFamily="49" charset="0"/>
              </a:rPr>
              <a:t>  if</a:t>
            </a:r>
            <a:r>
              <a:rPr lang="en-US" sz="2000" dirty="0">
                <a:latin typeface="Courier New" panose="02070309020205020404" pitchFamily="49" charset="0"/>
                <a:cs typeface="Courier New" panose="02070309020205020404" pitchFamily="49" charset="0"/>
              </a:rPr>
              <a:t> (findChild2Dwn(</a:t>
            </a:r>
            <a:r>
              <a:rPr lang="en-US" sz="2000" dirty="0" err="1">
                <a:latin typeface="Courier New" panose="02070309020205020404" pitchFamily="49" charset="0"/>
                <a:cs typeface="Courier New" panose="02070309020205020404" pitchFamily="49" charset="0"/>
              </a:rPr>
              <a:t>statea</a:t>
            </a:r>
            <a:r>
              <a:rPr lang="en-US" sz="2000" dirty="0">
                <a:latin typeface="Courier New" panose="02070309020205020404" pitchFamily="49" charset="0"/>
                <a:cs typeface="Courier New" panose="02070309020205020404" pitchFamily="49" charset="0"/>
              </a:rPr>
              <a:t>) matches (Valid .</a:t>
            </a:r>
            <a:r>
              <a:rPr lang="en-US" sz="2000" dirty="0" err="1">
                <a:latin typeface="Courier New" panose="02070309020205020404" pitchFamily="49" charset="0"/>
                <a:cs typeface="Courier New" panose="02070309020205020404" pitchFamily="49" charset="0"/>
              </a:rPr>
              <a:t>i</a:t>
            </a:r>
            <a:r>
              <a:rPr lang="en-US" sz="2000" dirty="0">
                <a:latin typeface="Courier New" panose="02070309020205020404" pitchFamily="49" charset="0"/>
                <a:cs typeface="Courier New" panose="02070309020205020404" pitchFamily="49" charset="0"/>
              </a:rPr>
              <a:t>))</a:t>
            </a:r>
          </a:p>
          <a:p>
            <a:pPr marL="0" indent="0">
              <a:buNone/>
            </a:pPr>
            <a:r>
              <a:rPr lang="en-US" sz="2000" b="1" dirty="0">
                <a:latin typeface="Courier New" panose="02070309020205020404" pitchFamily="49" charset="0"/>
                <a:cs typeface="Courier New" panose="02070309020205020404" pitchFamily="49" charset="0"/>
                <a:sym typeface="Symbol"/>
              </a:rPr>
              <a:t>  begin</a:t>
            </a:r>
            <a:endParaRPr lang="en-US" sz="2000" b="1" dirty="0">
              <a:latin typeface="Courier New" panose="02070309020205020404" pitchFamily="49" charset="0"/>
              <a:cs typeface="Courier New" panose="02070309020205020404" pitchFamily="49" charset="0"/>
            </a:endParaRPr>
          </a:p>
          <a:p>
            <a:pPr marL="0" indent="0">
              <a:buNone/>
            </a:pPr>
            <a:r>
              <a:rPr lang="en-US" sz="2000" dirty="0">
                <a:latin typeface="Courier New" panose="02070309020205020404" pitchFamily="49" charset="0"/>
                <a:cs typeface="Courier New" panose="02070309020205020404" pitchFamily="49" charset="0"/>
                <a:sym typeface="Symbol"/>
              </a:rPr>
              <a:t>    state[slot].</a:t>
            </a:r>
            <a:r>
              <a:rPr lang="en-US" sz="2000" dirty="0" err="1">
                <a:latin typeface="Courier New" panose="02070309020205020404" pitchFamily="49" charset="0"/>
                <a:cs typeface="Courier New" panose="02070309020205020404" pitchFamily="49" charset="0"/>
                <a:sym typeface="Symbol"/>
              </a:rPr>
              <a:t>waitc</a:t>
            </a:r>
            <a:r>
              <a:rPr lang="en-US" sz="2000" dirty="0">
                <a:latin typeface="Courier New" panose="02070309020205020404" pitchFamily="49" charset="0"/>
                <a:cs typeface="Courier New" panose="02070309020205020404" pitchFamily="49" charset="0"/>
                <a:sym typeface="Symbol"/>
              </a:rPr>
              <a:t>[</a:t>
            </a:r>
            <a:r>
              <a:rPr lang="en-US" sz="2000" dirty="0" err="1">
                <a:latin typeface="Courier New" panose="02070309020205020404" pitchFamily="49" charset="0"/>
                <a:cs typeface="Courier New" panose="02070309020205020404" pitchFamily="49" charset="0"/>
                <a:sym typeface="Symbol"/>
              </a:rPr>
              <a:t>i</a:t>
            </a:r>
            <a:r>
              <a:rPr lang="en-US" sz="2000" dirty="0">
                <a:latin typeface="Courier New" panose="02070309020205020404" pitchFamily="49" charset="0"/>
                <a:cs typeface="Courier New" panose="02070309020205020404" pitchFamily="49" charset="0"/>
                <a:sym typeface="Symbol"/>
              </a:rPr>
              <a:t>] &lt;= Yes; </a:t>
            </a:r>
          </a:p>
          <a:p>
            <a:pPr marL="0" indent="0">
              <a:buNone/>
            </a:pPr>
            <a:r>
              <a:rPr lang="en-US" sz="2000" dirty="0">
                <a:latin typeface="Courier New" panose="02070309020205020404" pitchFamily="49" charset="0"/>
                <a:cs typeface="Courier New" panose="02070309020205020404" pitchFamily="49" charset="0"/>
                <a:sym typeface="Symbol"/>
              </a:rPr>
              <a:t>    m2c.enq(&lt;</a:t>
            </a:r>
            <a:r>
              <a:rPr lang="en-US" sz="2000" dirty="0" err="1">
                <a:latin typeface="Courier New" panose="02070309020205020404" pitchFamily="49" charset="0"/>
                <a:cs typeface="Courier New" panose="02070309020205020404" pitchFamily="49" charset="0"/>
                <a:sym typeface="Symbol"/>
              </a:rPr>
              <a:t>Req</a:t>
            </a:r>
            <a:r>
              <a:rPr lang="en-US" sz="2000" dirty="0">
                <a:latin typeface="Courier New" panose="02070309020205020404" pitchFamily="49" charset="0"/>
                <a:cs typeface="Courier New" panose="02070309020205020404" pitchFamily="49" charset="0"/>
                <a:sym typeface="Symbol"/>
              </a:rPr>
              <a:t>, m-&gt;</a:t>
            </a:r>
            <a:r>
              <a:rPr lang="en-US" sz="2000" dirty="0" err="1">
                <a:latin typeface="Courier New" panose="02070309020205020404" pitchFamily="49" charset="0"/>
                <a:cs typeface="Courier New" panose="02070309020205020404" pitchFamily="49" charset="0"/>
                <a:sym typeface="Symbol"/>
              </a:rPr>
              <a:t>i</a:t>
            </a:r>
            <a:r>
              <a:rPr lang="en-US" sz="2000" dirty="0">
                <a:latin typeface="Courier New" panose="02070309020205020404" pitchFamily="49" charset="0"/>
                <a:cs typeface="Courier New" panose="02070309020205020404" pitchFamily="49" charset="0"/>
                <a:sym typeface="Symbol"/>
              </a:rPr>
              <a:t>, a, (y==M?I:S), ? &gt;); </a:t>
            </a:r>
          </a:p>
          <a:p>
            <a:pPr marL="0" indent="0">
              <a:buNone/>
            </a:pPr>
            <a:r>
              <a:rPr lang="en-US" sz="2000" b="1" dirty="0">
                <a:latin typeface="Courier New" panose="02070309020205020404" pitchFamily="49" charset="0"/>
                <a:cs typeface="Courier New" panose="02070309020205020404" pitchFamily="49" charset="0"/>
                <a:sym typeface="Symbol"/>
              </a:rPr>
              <a:t>  end;</a:t>
            </a:r>
          </a:p>
          <a:p>
            <a:pPr marL="0" indent="0">
              <a:buNone/>
            </a:pPr>
            <a:r>
              <a:rPr lang="en-US" sz="2000" b="1" dirty="0" err="1">
                <a:latin typeface="Courier New" panose="02070309020205020404" pitchFamily="49" charset="0"/>
                <a:cs typeface="Courier New" panose="02070309020205020404" pitchFamily="49" charset="0"/>
                <a:sym typeface="Symbol"/>
              </a:rPr>
              <a:t>endrule</a:t>
            </a:r>
            <a:r>
              <a:rPr lang="en-US" sz="2000" b="1" dirty="0">
                <a:latin typeface="Courier New" panose="02070309020205020404" pitchFamily="49" charset="0"/>
                <a:cs typeface="Courier New" panose="02070309020205020404" pitchFamily="49" charset="0"/>
                <a:sym typeface="Symbol"/>
              </a:rPr>
              <a:t> // (4)</a:t>
            </a:r>
          </a:p>
        </p:txBody>
      </p:sp>
      <p:sp>
        <p:nvSpPr>
          <p:cNvPr id="5" name="TextBox 4"/>
          <p:cNvSpPr txBox="1"/>
          <p:nvPr/>
        </p:nvSpPr>
        <p:spPr>
          <a:xfrm>
            <a:off x="1609788" y="5668051"/>
            <a:ext cx="6739288" cy="707886"/>
          </a:xfrm>
          <a:prstGeom prst="rect">
            <a:avLst/>
          </a:prstGeom>
          <a:noFill/>
        </p:spPr>
        <p:txBody>
          <a:bodyPr wrap="square" rtlCol="0">
            <a:spAutoFit/>
          </a:bodyPr>
          <a:lstStyle/>
          <a:p>
            <a:r>
              <a:rPr lang="en-US" dirty="0"/>
              <a:t>This rule will execute as long some child cache is not compatible with the incoming request </a:t>
            </a:r>
          </a:p>
        </p:txBody>
      </p:sp>
      <p:sp>
        <p:nvSpPr>
          <p:cNvPr id="6" name="Date Placeholder 5">
            <a:extLst>
              <a:ext uri="{FF2B5EF4-FFF2-40B4-BE49-F238E27FC236}">
                <a16:creationId xmlns:a16="http://schemas.microsoft.com/office/drawing/2014/main" id="{98E9E775-AE1D-2264-30D5-724819026C4E}"/>
              </a:ext>
            </a:extLst>
          </p:cNvPr>
          <p:cNvSpPr>
            <a:spLocks noGrp="1"/>
          </p:cNvSpPr>
          <p:nvPr>
            <p:ph type="dt" sz="half" idx="10"/>
          </p:nvPr>
        </p:nvSpPr>
        <p:spPr/>
        <p:txBody>
          <a:bodyPr/>
          <a:lstStyle/>
          <a:p>
            <a:pPr>
              <a:defRPr/>
            </a:pPr>
            <a:r>
              <a:rPr lang="en-US"/>
              <a:t>March 21, 2024</a:t>
            </a:r>
            <a:endParaRPr lang="en-US" dirty="0"/>
          </a:p>
        </p:txBody>
      </p:sp>
      <p:sp>
        <p:nvSpPr>
          <p:cNvPr id="9" name="TextBox 8">
            <a:extLst>
              <a:ext uri="{FF2B5EF4-FFF2-40B4-BE49-F238E27FC236}">
                <a16:creationId xmlns:a16="http://schemas.microsoft.com/office/drawing/2014/main" id="{7FFAB4B3-B8E5-1B38-AC97-403BB9BCD239}"/>
              </a:ext>
            </a:extLst>
          </p:cNvPr>
          <p:cNvSpPr txBox="1"/>
          <p:nvPr/>
        </p:nvSpPr>
        <p:spPr>
          <a:xfrm>
            <a:off x="5782456" y="171656"/>
            <a:ext cx="4579494" cy="400110"/>
          </a:xfrm>
          <a:prstGeom prst="rect">
            <a:avLst/>
          </a:prstGeom>
          <a:noFill/>
        </p:spPr>
        <p:txBody>
          <a:bodyPr wrap="square">
            <a:spAutoFit/>
          </a:bodyPr>
          <a:lstStyle/>
          <a:p>
            <a:r>
              <a:rPr lang="en-US" dirty="0"/>
              <a:t>4 </a:t>
            </a:r>
            <a:r>
              <a:rPr lang="en-US" dirty="0" err="1"/>
              <a:t>Dn</a:t>
            </a:r>
            <a:r>
              <a:rPr lang="en-US" dirty="0"/>
              <a:t>-req send (memory)</a:t>
            </a:r>
          </a:p>
        </p:txBody>
      </p:sp>
      <p:sp>
        <p:nvSpPr>
          <p:cNvPr id="7" name="Slide Number Placeholder 6">
            <a:extLst>
              <a:ext uri="{FF2B5EF4-FFF2-40B4-BE49-F238E27FC236}">
                <a16:creationId xmlns:a16="http://schemas.microsoft.com/office/drawing/2014/main" id="{C07611C3-F915-672A-ACF6-609D3266A13F}"/>
              </a:ext>
            </a:extLst>
          </p:cNvPr>
          <p:cNvSpPr>
            <a:spLocks noGrp="1"/>
          </p:cNvSpPr>
          <p:nvPr>
            <p:ph type="sldNum" sz="quarter" idx="11"/>
          </p:nvPr>
        </p:nvSpPr>
        <p:spPr/>
        <p:txBody>
          <a:bodyPr/>
          <a:lstStyle/>
          <a:p>
            <a:r>
              <a:rPr lang="en-US" dirty="0"/>
              <a:t>L13-</a:t>
            </a:r>
            <a:fld id="{53294580-05E8-4585-908E-66FCC5062CA7}" type="slidenum">
              <a:rPr lang="en-US" smtClean="0"/>
              <a:pPr>
                <a:defRPr/>
              </a:pPr>
              <a:t>23</a:t>
            </a:fld>
            <a:endParaRPr lang="en-US"/>
          </a:p>
        </p:txBody>
      </p:sp>
    </p:spTree>
    <p:extLst>
      <p:ext uri="{BB962C8B-B14F-4D97-AF65-F5344CB8AC3E}">
        <p14:creationId xmlns:p14="http://schemas.microsoft.com/office/powerpoint/2010/main" val="7065254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49728" cy="1143000"/>
          </a:xfrm>
        </p:spPr>
        <p:txBody>
          <a:bodyPr/>
          <a:lstStyle/>
          <a:p>
            <a:r>
              <a:rPr lang="en-US" sz="4000" dirty="0"/>
              <a:t>Parent receives Response</a:t>
            </a:r>
          </a:p>
        </p:txBody>
      </p:sp>
      <p:sp>
        <p:nvSpPr>
          <p:cNvPr id="3" name="Content Placeholder 2"/>
          <p:cNvSpPr>
            <a:spLocks noGrp="1"/>
          </p:cNvSpPr>
          <p:nvPr>
            <p:ph idx="1"/>
          </p:nvPr>
        </p:nvSpPr>
        <p:spPr>
          <a:xfrm>
            <a:off x="641074" y="1522312"/>
            <a:ext cx="8442541" cy="3160302"/>
          </a:xfrm>
        </p:spPr>
        <p:txBody>
          <a:bodyPr/>
          <a:lstStyle/>
          <a:p>
            <a:pPr marL="0" indent="0">
              <a:buNone/>
            </a:pPr>
            <a:r>
              <a:rPr lang="en-US" sz="2000" b="1" dirty="0">
                <a:latin typeface="Courier New" panose="02070309020205020404" pitchFamily="49" charset="0"/>
                <a:cs typeface="Courier New" panose="02070309020205020404" pitchFamily="49" charset="0"/>
              </a:rPr>
              <a:t>rule </a:t>
            </a:r>
            <a:r>
              <a:rPr lang="en-US" sz="2000" b="1" dirty="0" err="1">
                <a:latin typeface="Courier New" panose="02070309020205020404" pitchFamily="49" charset="0"/>
                <a:cs typeface="Courier New" panose="02070309020205020404" pitchFamily="49" charset="0"/>
              </a:rPr>
              <a:t>dwnRsp</a:t>
            </a:r>
            <a:r>
              <a:rPr lang="en-US" sz="2000" b="1" dirty="0">
                <a:latin typeface="Courier New" panose="02070309020205020404" pitchFamily="49" charset="0"/>
                <a:cs typeface="Courier New" panose="02070309020205020404" pitchFamily="49" charset="0"/>
              </a:rPr>
              <a:t> </a:t>
            </a:r>
          </a:p>
          <a:p>
            <a:pPr marL="0" indent="0">
              <a:buNone/>
            </a:pPr>
            <a:r>
              <a:rPr lang="en-US" sz="2000" b="1" dirty="0">
                <a:latin typeface="Courier New" panose="02070309020205020404" pitchFamily="49" charset="0"/>
                <a:cs typeface="Courier New" panose="02070309020205020404" pitchFamily="49" charset="0"/>
              </a:rPr>
              <a:t>  </a:t>
            </a:r>
            <a:r>
              <a:rPr lang="en-US" sz="2000" dirty="0">
                <a:solidFill>
                  <a:srgbClr val="FF0000"/>
                </a:solidFill>
                <a:latin typeface="Courier New" panose="02070309020205020404" pitchFamily="49" charset="0"/>
                <a:cs typeface="Courier New" panose="02070309020205020404" pitchFamily="49" charset="0"/>
              </a:rPr>
              <a:t>(c2m.firstResp matches &lt;</a:t>
            </a:r>
            <a:r>
              <a:rPr lang="en-US" sz="2000" dirty="0" err="1">
                <a:solidFill>
                  <a:srgbClr val="FF0000"/>
                </a:solidFill>
                <a:latin typeface="Courier New" panose="02070309020205020404" pitchFamily="49" charset="0"/>
                <a:cs typeface="Courier New" panose="02070309020205020404" pitchFamily="49" charset="0"/>
              </a:rPr>
              <a:t>Resp</a:t>
            </a:r>
            <a:r>
              <a:rPr lang="en-US" sz="2000" dirty="0">
                <a:solidFill>
                  <a:srgbClr val="FF0000"/>
                </a:solidFill>
                <a:latin typeface="Courier New" panose="02070309020205020404" pitchFamily="49" charset="0"/>
                <a:cs typeface="Courier New" panose="02070309020205020404" pitchFamily="49" charset="0"/>
              </a:rPr>
              <a:t>, c</a:t>
            </a:r>
            <a:r>
              <a:rPr lang="en-US" sz="2000" dirty="0">
                <a:solidFill>
                  <a:srgbClr val="FF0000"/>
                </a:solidFill>
                <a:latin typeface="Courier New" panose="02070309020205020404" pitchFamily="49" charset="0"/>
                <a:cs typeface="Courier New" panose="02070309020205020404" pitchFamily="49" charset="0"/>
                <a:sym typeface="Symbol"/>
              </a:rPr>
              <a:t>-&gt;</a:t>
            </a:r>
            <a:r>
              <a:rPr lang="en-US" sz="2000" dirty="0">
                <a:solidFill>
                  <a:srgbClr val="FF0000"/>
                </a:solidFill>
                <a:latin typeface="Courier New" panose="02070309020205020404" pitchFamily="49" charset="0"/>
                <a:cs typeface="Courier New" panose="02070309020205020404" pitchFamily="49" charset="0"/>
              </a:rPr>
              <a:t>m, .a, .y, .data&gt;);</a:t>
            </a:r>
          </a:p>
          <a:p>
            <a:pPr marL="0" indent="0">
              <a:buNone/>
            </a:pPr>
            <a:r>
              <a:rPr lang="en-US" sz="2000" dirty="0">
                <a:latin typeface="Courier New" panose="02070309020205020404" pitchFamily="49" charset="0"/>
                <a:cs typeface="Courier New" panose="02070309020205020404" pitchFamily="49" charset="0"/>
                <a:sym typeface="Symbol"/>
              </a:rPr>
              <a:t>  </a:t>
            </a:r>
            <a:r>
              <a:rPr lang="en-US" sz="2000" dirty="0">
                <a:solidFill>
                  <a:srgbClr val="FF0000"/>
                </a:solidFill>
                <a:latin typeface="Courier New" panose="02070309020205020404" pitchFamily="49" charset="0"/>
                <a:cs typeface="Courier New" panose="02070309020205020404" pitchFamily="49" charset="0"/>
                <a:sym typeface="Symbol"/>
              </a:rPr>
              <a:t>c2m.deqResp;</a:t>
            </a:r>
          </a:p>
          <a:p>
            <a:pPr marL="0" indent="0">
              <a:buNone/>
            </a:pPr>
            <a:r>
              <a:rPr lang="en-US" sz="2000" b="1" dirty="0">
                <a:latin typeface="Courier New"/>
              </a:rPr>
              <a:t>  let</a:t>
            </a:r>
            <a:r>
              <a:rPr lang="en-US" sz="2000" dirty="0">
                <a:latin typeface="Courier New"/>
              </a:rPr>
              <a:t> slot = </a:t>
            </a:r>
            <a:r>
              <a:rPr lang="en-US" sz="2000" dirty="0" err="1">
                <a:latin typeface="Courier New"/>
              </a:rPr>
              <a:t>getSlot</a:t>
            </a:r>
            <a:r>
              <a:rPr lang="en-US" sz="2000" dirty="0">
                <a:latin typeface="Courier New"/>
              </a:rPr>
              <a:t>(state, a);</a:t>
            </a:r>
          </a:p>
          <a:p>
            <a:pPr marL="0" lvl="1" indent="0">
              <a:buClr>
                <a:schemeClr val="hlink"/>
              </a:buClr>
              <a:buSzPct val="110000"/>
              <a:buNone/>
            </a:pPr>
            <a:r>
              <a:rPr lang="en-US" sz="2000" b="1" dirty="0">
                <a:latin typeface="Courier New"/>
              </a:rPr>
              <a:t>  let</a:t>
            </a:r>
            <a:r>
              <a:rPr lang="en-US" sz="2000" dirty="0">
                <a:latin typeface="Courier New"/>
              </a:rPr>
              <a:t> </a:t>
            </a:r>
            <a:r>
              <a:rPr lang="en-US" sz="2000" dirty="0" err="1">
                <a:latin typeface="Courier New"/>
              </a:rPr>
              <a:t>statea</a:t>
            </a:r>
            <a:r>
              <a:rPr lang="en-US" sz="2000" dirty="0">
                <a:latin typeface="Courier New"/>
              </a:rPr>
              <a:t> = state[slot];</a:t>
            </a:r>
            <a:endParaRPr lang="en-US" sz="2000" dirty="0">
              <a:latin typeface="Courier New" panose="02070309020205020404" pitchFamily="49" charset="0"/>
              <a:cs typeface="Courier New" panose="02070309020205020404" pitchFamily="49" charset="0"/>
              <a:sym typeface="Symbol"/>
            </a:endParaRPr>
          </a:p>
          <a:p>
            <a:pPr marL="0" indent="0">
              <a:buNone/>
            </a:pPr>
            <a:r>
              <a:rPr lang="en-US" sz="2000" dirty="0">
                <a:latin typeface="Courier New" panose="02070309020205020404" pitchFamily="49" charset="0"/>
                <a:cs typeface="Courier New" panose="02070309020205020404" pitchFamily="49" charset="0"/>
                <a:sym typeface="Symbol"/>
              </a:rPr>
              <a:t>  </a:t>
            </a:r>
            <a:r>
              <a:rPr lang="en-US" sz="2000" b="1" dirty="0">
                <a:latin typeface="Courier New" panose="02070309020205020404" pitchFamily="49" charset="0"/>
                <a:cs typeface="Courier New" panose="02070309020205020404" pitchFamily="49" charset="0"/>
                <a:sym typeface="Symbol"/>
              </a:rPr>
              <a:t>if</a:t>
            </a:r>
            <a:r>
              <a:rPr lang="en-US" sz="2000" dirty="0">
                <a:latin typeface="Courier New" panose="02070309020205020404" pitchFamily="49" charset="0"/>
                <a:cs typeface="Courier New" panose="02070309020205020404" pitchFamily="49" charset="0"/>
                <a:sym typeface="Symbol"/>
              </a:rPr>
              <a:t>(</a:t>
            </a:r>
            <a:r>
              <a:rPr lang="en-US" sz="2000" dirty="0" err="1">
                <a:latin typeface="Courier New" panose="02070309020205020404" pitchFamily="49" charset="0"/>
                <a:cs typeface="Courier New" panose="02070309020205020404" pitchFamily="49" charset="0"/>
                <a:sym typeface="Symbol"/>
              </a:rPr>
              <a:t>statea.dir</a:t>
            </a:r>
            <a:r>
              <a:rPr lang="en-US" sz="2000" dirty="0">
                <a:latin typeface="Courier New" panose="02070309020205020404" pitchFamily="49" charset="0"/>
                <a:cs typeface="Courier New" panose="02070309020205020404" pitchFamily="49" charset="0"/>
                <a:sym typeface="Symbol"/>
              </a:rPr>
              <a:t>[c]== M) </a:t>
            </a:r>
            <a:r>
              <a:rPr lang="en-US" sz="2000" dirty="0" err="1">
                <a:latin typeface="Courier New" panose="02070309020205020404" pitchFamily="49" charset="0"/>
                <a:cs typeface="Courier New" panose="02070309020205020404" pitchFamily="49" charset="0"/>
                <a:sym typeface="Symbol"/>
              </a:rPr>
              <a:t>dataArray</a:t>
            </a:r>
            <a:r>
              <a:rPr lang="en-US" sz="2000" dirty="0">
                <a:latin typeface="Courier New" panose="02070309020205020404" pitchFamily="49" charset="0"/>
                <a:cs typeface="Courier New" panose="02070309020205020404" pitchFamily="49" charset="0"/>
                <a:sym typeface="Symbol"/>
              </a:rPr>
              <a:t>[slot]&lt;=data;</a:t>
            </a:r>
          </a:p>
          <a:p>
            <a:pPr marL="0" indent="0">
              <a:buNone/>
            </a:pPr>
            <a:r>
              <a:rPr lang="en-US" sz="2000" dirty="0">
                <a:latin typeface="Courier New" panose="02070309020205020404" pitchFamily="49" charset="0"/>
                <a:cs typeface="Courier New" panose="02070309020205020404" pitchFamily="49" charset="0"/>
                <a:sym typeface="Symbol"/>
              </a:rPr>
              <a:t>  state[slot].</a:t>
            </a:r>
            <a:r>
              <a:rPr lang="en-US" sz="2000" dirty="0" err="1">
                <a:latin typeface="Courier New" panose="02070309020205020404" pitchFamily="49" charset="0"/>
                <a:cs typeface="Courier New" panose="02070309020205020404" pitchFamily="49" charset="0"/>
                <a:sym typeface="Symbol"/>
              </a:rPr>
              <a:t>dir</a:t>
            </a:r>
            <a:r>
              <a:rPr lang="en-US" sz="2000" dirty="0">
                <a:latin typeface="Courier New" panose="02070309020205020404" pitchFamily="49" charset="0"/>
                <a:cs typeface="Courier New" panose="02070309020205020404" pitchFamily="49" charset="0"/>
                <a:sym typeface="Symbol"/>
              </a:rPr>
              <a:t>[c]&lt;=y;</a:t>
            </a:r>
          </a:p>
          <a:p>
            <a:pPr marL="0" indent="0">
              <a:buNone/>
            </a:pPr>
            <a:r>
              <a:rPr lang="en-US" sz="2000" dirty="0">
                <a:latin typeface="Courier New" panose="02070309020205020404" pitchFamily="49" charset="0"/>
                <a:cs typeface="Courier New" panose="02070309020205020404" pitchFamily="49" charset="0"/>
                <a:sym typeface="Symbol"/>
              </a:rPr>
              <a:t>  state[slot].</a:t>
            </a:r>
            <a:r>
              <a:rPr lang="en-US" sz="2000" dirty="0" err="1">
                <a:latin typeface="Courier New" panose="02070309020205020404" pitchFamily="49" charset="0"/>
                <a:cs typeface="Courier New" panose="02070309020205020404" pitchFamily="49" charset="0"/>
                <a:sym typeface="Symbol"/>
              </a:rPr>
              <a:t>waitc</a:t>
            </a:r>
            <a:r>
              <a:rPr lang="en-US" sz="2000" dirty="0">
                <a:latin typeface="Courier New" panose="02070309020205020404" pitchFamily="49" charset="0"/>
                <a:cs typeface="Courier New" panose="02070309020205020404" pitchFamily="49" charset="0"/>
                <a:sym typeface="Symbol"/>
              </a:rPr>
              <a:t>[c]&lt;=No;</a:t>
            </a:r>
          </a:p>
          <a:p>
            <a:pPr marL="0" indent="0">
              <a:buNone/>
            </a:pPr>
            <a:r>
              <a:rPr lang="en-US" sz="2000" b="1" dirty="0" err="1">
                <a:latin typeface="Courier New" panose="02070309020205020404" pitchFamily="49" charset="0"/>
                <a:cs typeface="Courier New" panose="02070309020205020404" pitchFamily="49" charset="0"/>
                <a:sym typeface="Symbol"/>
              </a:rPr>
              <a:t>endrule</a:t>
            </a:r>
            <a:r>
              <a:rPr lang="en-US" sz="2000" b="1" dirty="0">
                <a:latin typeface="Courier New" panose="02070309020205020404" pitchFamily="49" charset="0"/>
                <a:cs typeface="Courier New" panose="02070309020205020404" pitchFamily="49" charset="0"/>
                <a:sym typeface="Symbol"/>
              </a:rPr>
              <a:t> // (6)</a:t>
            </a:r>
          </a:p>
        </p:txBody>
      </p:sp>
      <p:sp>
        <p:nvSpPr>
          <p:cNvPr id="5" name="Date Placeholder 4">
            <a:extLst>
              <a:ext uri="{FF2B5EF4-FFF2-40B4-BE49-F238E27FC236}">
                <a16:creationId xmlns:a16="http://schemas.microsoft.com/office/drawing/2014/main" id="{AB6FA594-B87B-17E1-BEFC-A0B16DEA853D}"/>
              </a:ext>
            </a:extLst>
          </p:cNvPr>
          <p:cNvSpPr>
            <a:spLocks noGrp="1"/>
          </p:cNvSpPr>
          <p:nvPr>
            <p:ph type="dt" sz="half" idx="10"/>
          </p:nvPr>
        </p:nvSpPr>
        <p:spPr/>
        <p:txBody>
          <a:bodyPr/>
          <a:lstStyle/>
          <a:p>
            <a:pPr>
              <a:defRPr/>
            </a:pPr>
            <a:r>
              <a:rPr lang="en-US"/>
              <a:t>March 21, 2024</a:t>
            </a:r>
            <a:endParaRPr lang="en-US" dirty="0"/>
          </a:p>
        </p:txBody>
      </p:sp>
      <p:sp>
        <p:nvSpPr>
          <p:cNvPr id="7" name="TextBox 6">
            <a:extLst>
              <a:ext uri="{FF2B5EF4-FFF2-40B4-BE49-F238E27FC236}">
                <a16:creationId xmlns:a16="http://schemas.microsoft.com/office/drawing/2014/main" id="{C488C494-54FD-15C3-9A09-3AA59E47E3A6}"/>
              </a:ext>
            </a:extLst>
          </p:cNvPr>
          <p:cNvSpPr txBox="1"/>
          <p:nvPr/>
        </p:nvSpPr>
        <p:spPr>
          <a:xfrm>
            <a:off x="5257801" y="104745"/>
            <a:ext cx="4579494" cy="400110"/>
          </a:xfrm>
          <a:prstGeom prst="rect">
            <a:avLst/>
          </a:prstGeom>
          <a:noFill/>
        </p:spPr>
        <p:txBody>
          <a:bodyPr wrap="square">
            <a:spAutoFit/>
          </a:bodyPr>
          <a:lstStyle/>
          <a:p>
            <a:r>
              <a:rPr lang="en-US" dirty="0"/>
              <a:t>6 </a:t>
            </a:r>
            <a:r>
              <a:rPr lang="en-US" dirty="0" err="1"/>
              <a:t>Dn</a:t>
            </a:r>
            <a:r>
              <a:rPr lang="en-US" dirty="0"/>
              <a:t>-resp process (memory)</a:t>
            </a:r>
          </a:p>
        </p:txBody>
      </p:sp>
      <p:sp>
        <p:nvSpPr>
          <p:cNvPr id="6" name="Slide Number Placeholder 5">
            <a:extLst>
              <a:ext uri="{FF2B5EF4-FFF2-40B4-BE49-F238E27FC236}">
                <a16:creationId xmlns:a16="http://schemas.microsoft.com/office/drawing/2014/main" id="{EF41FF9B-1947-AA68-5F2A-A0E18F9491EF}"/>
              </a:ext>
            </a:extLst>
          </p:cNvPr>
          <p:cNvSpPr>
            <a:spLocks noGrp="1"/>
          </p:cNvSpPr>
          <p:nvPr>
            <p:ph type="sldNum" sz="quarter" idx="11"/>
          </p:nvPr>
        </p:nvSpPr>
        <p:spPr/>
        <p:txBody>
          <a:bodyPr/>
          <a:lstStyle/>
          <a:p>
            <a:r>
              <a:rPr lang="en-US" dirty="0"/>
              <a:t>L13-</a:t>
            </a:r>
            <a:fld id="{53294580-05E8-4585-908E-66FCC5062CA7}" type="slidenum">
              <a:rPr lang="en-US" smtClean="0"/>
              <a:pPr>
                <a:defRPr/>
              </a:pPr>
              <a:t>24</a:t>
            </a:fld>
            <a:endParaRPr lang="en-US"/>
          </a:p>
        </p:txBody>
      </p:sp>
    </p:spTree>
    <p:extLst>
      <p:ext uri="{BB962C8B-B14F-4D97-AF65-F5344CB8AC3E}">
        <p14:creationId xmlns:p14="http://schemas.microsoft.com/office/powerpoint/2010/main" val="1546589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Child Responds</a:t>
            </a:r>
            <a:br>
              <a:rPr lang="en-US" sz="4000" dirty="0"/>
            </a:br>
            <a:r>
              <a:rPr lang="en-US" sz="2400" dirty="0"/>
              <a:t>Incoming downgrade requests in L1</a:t>
            </a:r>
            <a:endParaRPr lang="en-US" sz="4000" dirty="0"/>
          </a:p>
        </p:txBody>
      </p:sp>
      <p:sp>
        <p:nvSpPr>
          <p:cNvPr id="7" name="Content Placeholder 2"/>
          <p:cNvSpPr txBox="1">
            <a:spLocks/>
          </p:cNvSpPr>
          <p:nvPr/>
        </p:nvSpPr>
        <p:spPr bwMode="auto">
          <a:xfrm>
            <a:off x="639668" y="1572109"/>
            <a:ext cx="8267701" cy="40705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10000"/>
              <a:buFont typeface="Wingdings" pitchFamily="2" charset="2"/>
              <a:buBlip>
                <a:blip r:embed="rId2"/>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marL="0" indent="0">
              <a:buFont typeface="Wingdings" pitchFamily="2" charset="2"/>
              <a:buNone/>
            </a:pPr>
            <a:r>
              <a:rPr lang="en-US" sz="1800" b="1" kern="0" dirty="0">
                <a:latin typeface="Courier New"/>
              </a:rPr>
              <a:t>rule</a:t>
            </a:r>
            <a:r>
              <a:rPr lang="en-US" sz="1800" kern="0" dirty="0">
                <a:latin typeface="Courier New"/>
              </a:rPr>
              <a:t> </a:t>
            </a:r>
            <a:r>
              <a:rPr lang="en-US" sz="1800" b="1" kern="0" dirty="0" err="1">
                <a:latin typeface="Courier New"/>
              </a:rPr>
              <a:t>dng</a:t>
            </a:r>
            <a:r>
              <a:rPr lang="en-US" sz="1800" kern="0" dirty="0">
                <a:latin typeface="Courier New"/>
              </a:rPr>
              <a:t> ((</a:t>
            </a:r>
            <a:r>
              <a:rPr lang="en-US" sz="1800" kern="0" dirty="0" err="1">
                <a:latin typeface="Courier New"/>
              </a:rPr>
              <a:t>mshr</a:t>
            </a:r>
            <a:r>
              <a:rPr lang="en-US" sz="1800" kern="0" dirty="0">
                <a:latin typeface="Courier New"/>
              </a:rPr>
              <a:t> != </a:t>
            </a:r>
            <a:r>
              <a:rPr lang="en-US" sz="1800" kern="0" dirty="0" err="1">
                <a:latin typeface="Courier New"/>
              </a:rPr>
              <a:t>Resp</a:t>
            </a:r>
            <a:r>
              <a:rPr lang="en-US" sz="1800" kern="0" dirty="0">
                <a:latin typeface="Courier New"/>
              </a:rPr>
              <a:t>) &amp;&amp;&amp; </a:t>
            </a:r>
          </a:p>
          <a:p>
            <a:pPr marL="0" indent="0">
              <a:buFont typeface="Wingdings" pitchFamily="2" charset="2"/>
              <a:buNone/>
            </a:pPr>
            <a:r>
              <a:rPr lang="en-US" sz="1800" kern="0" dirty="0">
                <a:solidFill>
                  <a:srgbClr val="FF0000"/>
                </a:solidFill>
                <a:latin typeface="Courier New"/>
              </a:rPr>
              <a:t>             (m2c.firstReq </a:t>
            </a:r>
            <a:r>
              <a:rPr lang="en-US" sz="1800" b="1" kern="0" dirty="0">
                <a:solidFill>
                  <a:srgbClr val="FF0000"/>
                </a:solidFill>
                <a:latin typeface="Courier New"/>
              </a:rPr>
              <a:t>matches</a:t>
            </a:r>
            <a:r>
              <a:rPr lang="en-US" sz="1800" kern="0" dirty="0">
                <a:solidFill>
                  <a:srgbClr val="FF0000"/>
                </a:solidFill>
                <a:latin typeface="Courier New"/>
              </a:rPr>
              <a:t> </a:t>
            </a:r>
            <a:r>
              <a:rPr lang="en-US" sz="2000" dirty="0">
                <a:solidFill>
                  <a:srgbClr val="FF0000"/>
                </a:solidFill>
                <a:latin typeface="Courier New" panose="02070309020205020404" pitchFamily="49" charset="0"/>
                <a:cs typeface="Courier New" panose="02070309020205020404" pitchFamily="49" charset="0"/>
              </a:rPr>
              <a:t>&lt;</a:t>
            </a:r>
            <a:r>
              <a:rPr lang="en-US" sz="2000" dirty="0" err="1">
                <a:solidFill>
                  <a:srgbClr val="FF0000"/>
                </a:solidFill>
                <a:latin typeface="Courier New" panose="02070309020205020404" pitchFamily="49" charset="0"/>
                <a:cs typeface="Courier New" panose="02070309020205020404" pitchFamily="49" charset="0"/>
              </a:rPr>
              <a:t>Req,m</a:t>
            </a:r>
            <a:r>
              <a:rPr lang="en-US" sz="2000" dirty="0">
                <a:solidFill>
                  <a:srgbClr val="FF0000"/>
                </a:solidFill>
                <a:latin typeface="Courier New" panose="02070309020205020404" pitchFamily="49" charset="0"/>
                <a:cs typeface="Courier New" panose="02070309020205020404" pitchFamily="49" charset="0"/>
                <a:sym typeface="Symbol"/>
              </a:rPr>
              <a:t>-&gt;</a:t>
            </a:r>
            <a:r>
              <a:rPr lang="en-US" sz="2000" dirty="0" err="1">
                <a:solidFill>
                  <a:srgbClr val="FF0000"/>
                </a:solidFill>
                <a:latin typeface="Courier New" panose="02070309020205020404" pitchFamily="49" charset="0"/>
                <a:cs typeface="Courier New" panose="02070309020205020404" pitchFamily="49" charset="0"/>
              </a:rPr>
              <a:t>c,.a,.y</a:t>
            </a:r>
            <a:r>
              <a:rPr lang="en-US" sz="2000" dirty="0">
                <a:solidFill>
                  <a:srgbClr val="FF0000"/>
                </a:solidFill>
                <a:latin typeface="Courier New" panose="02070309020205020404" pitchFamily="49" charset="0"/>
                <a:cs typeface="Courier New" panose="02070309020205020404" pitchFamily="49" charset="0"/>
              </a:rPr>
              <a:t>,.*&gt;); </a:t>
            </a:r>
          </a:p>
          <a:p>
            <a:pPr marL="0" indent="0">
              <a:buNone/>
            </a:pPr>
            <a:r>
              <a:rPr lang="en-US" sz="2000" b="1" kern="0" dirty="0">
                <a:latin typeface="Courier New"/>
              </a:rPr>
              <a:t>  let</a:t>
            </a:r>
            <a:r>
              <a:rPr lang="en-US" sz="2000" kern="0" dirty="0">
                <a:latin typeface="Courier New"/>
              </a:rPr>
              <a:t> slot = </a:t>
            </a:r>
            <a:r>
              <a:rPr lang="en-US" sz="2000" kern="0" dirty="0" err="1">
                <a:latin typeface="Courier New"/>
              </a:rPr>
              <a:t>getSlot</a:t>
            </a:r>
            <a:r>
              <a:rPr lang="en-US" sz="2000" kern="0" dirty="0">
                <a:latin typeface="Courier New"/>
              </a:rPr>
              <a:t>(</a:t>
            </a:r>
            <a:r>
              <a:rPr lang="en-US" sz="2000" kern="0" dirty="0" err="1">
                <a:latin typeface="Courier New"/>
              </a:rPr>
              <a:t>state,a</a:t>
            </a:r>
            <a:r>
              <a:rPr lang="en-US" sz="2000" kern="0" dirty="0">
                <a:latin typeface="Courier New"/>
              </a:rPr>
              <a:t>); </a:t>
            </a:r>
            <a:endParaRPr lang="en-US" sz="2000" dirty="0">
              <a:latin typeface="Courier New" panose="02070309020205020404" pitchFamily="49" charset="0"/>
              <a:cs typeface="Courier New" panose="02070309020205020404" pitchFamily="49" charset="0"/>
            </a:endParaRPr>
          </a:p>
          <a:p>
            <a:pPr marL="0" indent="0">
              <a:buFont typeface="Wingdings" pitchFamily="2" charset="2"/>
              <a:buNone/>
            </a:pPr>
            <a:r>
              <a:rPr lang="en-US" sz="2000" dirty="0">
                <a:latin typeface="Courier New" panose="02070309020205020404" pitchFamily="49" charset="0"/>
                <a:cs typeface="Courier New" panose="02070309020205020404" pitchFamily="49" charset="0"/>
              </a:rPr>
              <a:t>  </a:t>
            </a:r>
            <a:r>
              <a:rPr lang="en-US" sz="2000" b="1" dirty="0">
                <a:latin typeface="Courier New" panose="02070309020205020404" pitchFamily="49" charset="0"/>
                <a:cs typeface="Courier New" panose="02070309020205020404" pitchFamily="49" charset="0"/>
              </a:rPr>
              <a:t>if</a:t>
            </a:r>
            <a:r>
              <a:rPr lang="en-US" sz="2000" dirty="0">
                <a:latin typeface="Courier New" panose="02070309020205020404" pitchFamily="49" charset="0"/>
                <a:cs typeface="Courier New" panose="02070309020205020404" pitchFamily="49" charset="0"/>
              </a:rPr>
              <a:t>(</a:t>
            </a:r>
            <a:r>
              <a:rPr lang="en-US" sz="2000" dirty="0" err="1">
                <a:latin typeface="Courier New" panose="02070309020205020404" pitchFamily="49" charset="0"/>
                <a:cs typeface="Courier New" panose="02070309020205020404" pitchFamily="49" charset="0"/>
              </a:rPr>
              <a:t>getCacheState</a:t>
            </a:r>
            <a:r>
              <a:rPr lang="en-US" sz="2000" dirty="0">
                <a:latin typeface="Courier New" panose="02070309020205020404" pitchFamily="49" charset="0"/>
                <a:cs typeface="Courier New" panose="02070309020205020404" pitchFamily="49" charset="0"/>
              </a:rPr>
              <a:t>(state[slot])&gt;y) </a:t>
            </a:r>
            <a:r>
              <a:rPr lang="en-US" sz="2000" b="1" dirty="0">
                <a:latin typeface="Courier New" panose="02070309020205020404" pitchFamily="49" charset="0"/>
                <a:cs typeface="Courier New" panose="02070309020205020404" pitchFamily="49" charset="0"/>
              </a:rPr>
              <a:t>begin</a:t>
            </a:r>
          </a:p>
          <a:p>
            <a:pPr marL="0" indent="0">
              <a:buFont typeface="Wingdings" pitchFamily="2" charset="2"/>
              <a:buNone/>
            </a:pPr>
            <a:r>
              <a:rPr lang="en-US" sz="1800" b="1" kern="0" dirty="0">
                <a:latin typeface="Courier New"/>
              </a:rPr>
              <a:t>    let</a:t>
            </a:r>
            <a:r>
              <a:rPr lang="en-US" sz="1800" kern="0" dirty="0">
                <a:latin typeface="Courier New"/>
              </a:rPr>
              <a:t> d = (</a:t>
            </a:r>
            <a:r>
              <a:rPr lang="en-US" sz="1800" kern="0" dirty="0" err="1">
                <a:latin typeface="Courier New"/>
              </a:rPr>
              <a:t>isStateM</a:t>
            </a:r>
            <a:r>
              <a:rPr lang="en-US" sz="1800" kern="0" dirty="0">
                <a:latin typeface="Courier New"/>
              </a:rPr>
              <a:t>(state[slot])? </a:t>
            </a:r>
            <a:r>
              <a:rPr lang="en-US" sz="1800" kern="0" dirty="0" err="1">
                <a:latin typeface="Courier New"/>
              </a:rPr>
              <a:t>dataArray</a:t>
            </a:r>
            <a:r>
              <a:rPr lang="en-US" sz="1800" kern="0" dirty="0">
                <a:latin typeface="Courier New"/>
              </a:rPr>
              <a:t>[slot]: -);</a:t>
            </a:r>
          </a:p>
          <a:p>
            <a:pPr marL="0" indent="0">
              <a:buFont typeface="Wingdings" pitchFamily="2" charset="2"/>
              <a:buNone/>
            </a:pPr>
            <a:r>
              <a:rPr lang="en-US" sz="1800" kern="0" dirty="0">
                <a:latin typeface="Courier New"/>
              </a:rPr>
              <a:t>    c2m.enq(&lt;</a:t>
            </a:r>
            <a:r>
              <a:rPr lang="en-US" sz="1800" kern="0" dirty="0" err="1">
                <a:latin typeface="Courier New"/>
              </a:rPr>
              <a:t>Resp</a:t>
            </a:r>
            <a:r>
              <a:rPr lang="en-US" sz="1800" kern="0" dirty="0">
                <a:latin typeface="Courier New"/>
              </a:rPr>
              <a:t>, c-&gt;m, a, y, d&gt;);</a:t>
            </a:r>
          </a:p>
          <a:p>
            <a:pPr marL="0" indent="0">
              <a:buFont typeface="Wingdings" pitchFamily="2" charset="2"/>
              <a:buNone/>
            </a:pPr>
            <a:r>
              <a:rPr lang="en-US" sz="1800" kern="0" dirty="0">
                <a:latin typeface="Courier New"/>
              </a:rPr>
              <a:t>    state[slot] &lt;= (</a:t>
            </a:r>
            <a:r>
              <a:rPr lang="en-US" sz="1800" kern="0" dirty="0" err="1">
                <a:latin typeface="Courier New"/>
              </a:rPr>
              <a:t>y,a</a:t>
            </a:r>
            <a:r>
              <a:rPr lang="en-US" sz="1800" kern="0" dirty="0">
                <a:latin typeface="Courier New"/>
              </a:rPr>
              <a:t>);</a:t>
            </a:r>
          </a:p>
          <a:p>
            <a:pPr marL="0" indent="0">
              <a:buFont typeface="Wingdings" pitchFamily="2" charset="2"/>
              <a:buNone/>
            </a:pPr>
            <a:r>
              <a:rPr lang="en-US" sz="1800" b="1" kern="0" dirty="0">
                <a:latin typeface="Courier New"/>
              </a:rPr>
              <a:t>  end</a:t>
            </a:r>
          </a:p>
          <a:p>
            <a:pPr marL="0" indent="0">
              <a:buNone/>
            </a:pPr>
            <a:r>
              <a:rPr lang="en-US" sz="1800" kern="0" dirty="0">
                <a:latin typeface="Courier New"/>
              </a:rPr>
              <a:t>  // </a:t>
            </a:r>
            <a:r>
              <a:rPr lang="en-US" sz="1800" dirty="0">
                <a:latin typeface="Courier New" panose="02070309020205020404" pitchFamily="49" charset="0"/>
                <a:cs typeface="Courier New" panose="02070309020205020404" pitchFamily="49" charset="0"/>
              </a:rPr>
              <a:t>the address has already been downgraded</a:t>
            </a:r>
            <a:endParaRPr lang="en-US" sz="1800" kern="0" dirty="0">
              <a:latin typeface="Courier New"/>
            </a:endParaRPr>
          </a:p>
          <a:p>
            <a:pPr marL="0" indent="0">
              <a:buNone/>
            </a:pPr>
            <a:r>
              <a:rPr lang="en-US" sz="1800" kern="0" dirty="0">
                <a:solidFill>
                  <a:srgbClr val="FF0000"/>
                </a:solidFill>
                <a:latin typeface="Courier New"/>
              </a:rPr>
              <a:t>  m2c.deqReq;</a:t>
            </a:r>
            <a:endParaRPr lang="en-US" sz="1800" b="1" kern="0" dirty="0">
              <a:solidFill>
                <a:srgbClr val="FF0000"/>
              </a:solidFill>
              <a:latin typeface="Courier New"/>
            </a:endParaRPr>
          </a:p>
          <a:p>
            <a:pPr marL="0" indent="0">
              <a:buFont typeface="Wingdings" pitchFamily="2" charset="2"/>
              <a:buNone/>
            </a:pPr>
            <a:r>
              <a:rPr lang="en-US" sz="1800" b="1" kern="0" dirty="0" err="1">
                <a:latin typeface="Courier New"/>
              </a:rPr>
              <a:t>endrule</a:t>
            </a:r>
            <a:r>
              <a:rPr lang="en-US" sz="1800" b="1" kern="0" dirty="0">
                <a:latin typeface="Courier New"/>
              </a:rPr>
              <a:t> // (5) and (7)</a:t>
            </a:r>
          </a:p>
        </p:txBody>
      </p:sp>
      <p:sp>
        <p:nvSpPr>
          <p:cNvPr id="3" name="Date Placeholder 2">
            <a:extLst>
              <a:ext uri="{FF2B5EF4-FFF2-40B4-BE49-F238E27FC236}">
                <a16:creationId xmlns:a16="http://schemas.microsoft.com/office/drawing/2014/main" id="{D50EA2E7-F65B-57F2-8544-3C874795D698}"/>
              </a:ext>
            </a:extLst>
          </p:cNvPr>
          <p:cNvSpPr>
            <a:spLocks noGrp="1"/>
          </p:cNvSpPr>
          <p:nvPr>
            <p:ph type="dt" sz="half" idx="10"/>
          </p:nvPr>
        </p:nvSpPr>
        <p:spPr/>
        <p:txBody>
          <a:bodyPr/>
          <a:lstStyle/>
          <a:p>
            <a:pPr>
              <a:defRPr/>
            </a:pPr>
            <a:r>
              <a:rPr lang="en-US"/>
              <a:t>March 21, 2024</a:t>
            </a:r>
            <a:endParaRPr lang="en-US" dirty="0"/>
          </a:p>
        </p:txBody>
      </p:sp>
      <p:sp>
        <p:nvSpPr>
          <p:cNvPr id="6" name="TextBox 5">
            <a:extLst>
              <a:ext uri="{FF2B5EF4-FFF2-40B4-BE49-F238E27FC236}">
                <a16:creationId xmlns:a16="http://schemas.microsoft.com/office/drawing/2014/main" id="{CD47FB06-2355-0235-C95E-C7C2594D79E7}"/>
              </a:ext>
            </a:extLst>
          </p:cNvPr>
          <p:cNvSpPr txBox="1"/>
          <p:nvPr/>
        </p:nvSpPr>
        <p:spPr>
          <a:xfrm>
            <a:off x="3957403" y="-75135"/>
            <a:ext cx="5396459" cy="400110"/>
          </a:xfrm>
          <a:prstGeom prst="rect">
            <a:avLst/>
          </a:prstGeom>
          <a:noFill/>
        </p:spPr>
        <p:txBody>
          <a:bodyPr wrap="square">
            <a:spAutoFit/>
          </a:bodyPr>
          <a:lstStyle/>
          <a:p>
            <a:r>
              <a:rPr lang="en-US" dirty="0"/>
              <a:t>5 </a:t>
            </a:r>
            <a:r>
              <a:rPr lang="en-US" dirty="0" err="1"/>
              <a:t>Dn</a:t>
            </a:r>
            <a:r>
              <a:rPr lang="en-US" dirty="0"/>
              <a:t>-req process, </a:t>
            </a:r>
            <a:r>
              <a:rPr lang="en-US" dirty="0" err="1"/>
              <a:t>Dn</a:t>
            </a:r>
            <a:r>
              <a:rPr lang="en-US" dirty="0"/>
              <a:t> resp send (cache)</a:t>
            </a:r>
          </a:p>
        </p:txBody>
      </p:sp>
      <p:sp>
        <p:nvSpPr>
          <p:cNvPr id="10" name="TextBox 9">
            <a:extLst>
              <a:ext uri="{FF2B5EF4-FFF2-40B4-BE49-F238E27FC236}">
                <a16:creationId xmlns:a16="http://schemas.microsoft.com/office/drawing/2014/main" id="{3E4BE80C-8D31-193A-82E9-C86DF8562CF6}"/>
              </a:ext>
            </a:extLst>
          </p:cNvPr>
          <p:cNvSpPr txBox="1"/>
          <p:nvPr/>
        </p:nvSpPr>
        <p:spPr>
          <a:xfrm>
            <a:off x="3957403" y="234027"/>
            <a:ext cx="4639454" cy="400110"/>
          </a:xfrm>
          <a:prstGeom prst="rect">
            <a:avLst/>
          </a:prstGeom>
          <a:noFill/>
        </p:spPr>
        <p:txBody>
          <a:bodyPr wrap="square">
            <a:spAutoFit/>
          </a:bodyPr>
          <a:lstStyle/>
          <a:p>
            <a:r>
              <a:rPr lang="en-US" dirty="0"/>
              <a:t>7 </a:t>
            </a:r>
            <a:r>
              <a:rPr lang="en-US" dirty="0" err="1">
                <a:solidFill>
                  <a:schemeClr val="tx1">
                    <a:lumMod val="60000"/>
                    <a:lumOff val="40000"/>
                  </a:schemeClr>
                </a:solidFill>
              </a:rPr>
              <a:t>Dn</a:t>
            </a:r>
            <a:r>
              <a:rPr lang="en-US" dirty="0">
                <a:solidFill>
                  <a:schemeClr val="tx1">
                    <a:lumMod val="60000"/>
                    <a:lumOff val="40000"/>
                  </a:schemeClr>
                </a:solidFill>
              </a:rPr>
              <a:t>-req process, drop (cache)</a:t>
            </a:r>
          </a:p>
        </p:txBody>
      </p:sp>
      <p:sp>
        <p:nvSpPr>
          <p:cNvPr id="5" name="Slide Number Placeholder 4">
            <a:extLst>
              <a:ext uri="{FF2B5EF4-FFF2-40B4-BE49-F238E27FC236}">
                <a16:creationId xmlns:a16="http://schemas.microsoft.com/office/drawing/2014/main" id="{48C182A9-268D-607B-00A9-3DFBD7882335}"/>
              </a:ext>
            </a:extLst>
          </p:cNvPr>
          <p:cNvSpPr>
            <a:spLocks noGrp="1"/>
          </p:cNvSpPr>
          <p:nvPr>
            <p:ph type="sldNum" sz="quarter" idx="11"/>
          </p:nvPr>
        </p:nvSpPr>
        <p:spPr/>
        <p:txBody>
          <a:bodyPr/>
          <a:lstStyle/>
          <a:p>
            <a:r>
              <a:rPr lang="en-US" dirty="0"/>
              <a:t>L13-</a:t>
            </a:r>
            <a:fld id="{53294580-05E8-4585-908E-66FCC5062CA7}" type="slidenum">
              <a:rPr lang="en-US" smtClean="0"/>
              <a:pPr>
                <a:defRPr/>
              </a:pPr>
              <a:t>25</a:t>
            </a:fld>
            <a:endParaRPr lang="en-US"/>
          </a:p>
        </p:txBody>
      </p:sp>
    </p:spTree>
    <p:extLst>
      <p:ext uri="{BB962C8B-B14F-4D97-AF65-F5344CB8AC3E}">
        <p14:creationId xmlns:p14="http://schemas.microsoft.com/office/powerpoint/2010/main" val="2875428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04800"/>
            <a:ext cx="8534401" cy="1143000"/>
          </a:xfrm>
        </p:spPr>
        <p:txBody>
          <a:bodyPr/>
          <a:lstStyle/>
          <a:p>
            <a:r>
              <a:rPr lang="en-US" sz="4000" dirty="0"/>
              <a:t>Child Voluntarily downgrades </a:t>
            </a:r>
          </a:p>
        </p:txBody>
      </p:sp>
      <p:sp>
        <p:nvSpPr>
          <p:cNvPr id="8" name="TextBox 7"/>
          <p:cNvSpPr txBox="1"/>
          <p:nvPr/>
        </p:nvSpPr>
        <p:spPr>
          <a:xfrm>
            <a:off x="1236637" y="5237220"/>
            <a:ext cx="6539024" cy="707886"/>
          </a:xfrm>
          <a:prstGeom prst="rect">
            <a:avLst/>
          </a:prstGeom>
          <a:noFill/>
          <a:ln>
            <a:solidFill>
              <a:srgbClr val="FF0000"/>
            </a:solidFill>
          </a:ln>
        </p:spPr>
        <p:txBody>
          <a:bodyPr wrap="square" rtlCol="0">
            <a:spAutoFit/>
          </a:bodyPr>
          <a:lstStyle/>
          <a:p>
            <a:r>
              <a:rPr lang="en-US" dirty="0"/>
              <a:t>Rules 1 to 8 are complete - cover all possibilities and cannot deadlock or violate cache invariants</a:t>
            </a:r>
          </a:p>
        </p:txBody>
      </p:sp>
      <p:sp>
        <p:nvSpPr>
          <p:cNvPr id="12" name="Content Placeholder 2"/>
          <p:cNvSpPr txBox="1">
            <a:spLocks/>
          </p:cNvSpPr>
          <p:nvPr/>
        </p:nvSpPr>
        <p:spPr bwMode="auto">
          <a:xfrm>
            <a:off x="639669" y="1623690"/>
            <a:ext cx="8267701" cy="334651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10000"/>
              <a:buFont typeface="Wingdings" pitchFamily="2" charset="2"/>
              <a:buBlip>
                <a:blip r:embed="rId2"/>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marL="0" indent="0">
              <a:buFont typeface="Wingdings" pitchFamily="2" charset="2"/>
              <a:buNone/>
            </a:pPr>
            <a:r>
              <a:rPr lang="en-US" sz="1800" b="1" kern="0" dirty="0">
                <a:latin typeface="Courier New"/>
              </a:rPr>
              <a:t>rule</a:t>
            </a:r>
            <a:r>
              <a:rPr lang="en-US" sz="1800" kern="0" dirty="0">
                <a:latin typeface="Courier New"/>
              </a:rPr>
              <a:t> </a:t>
            </a:r>
            <a:r>
              <a:rPr lang="en-US" sz="1800" b="1" kern="0" dirty="0" err="1">
                <a:latin typeface="Courier New"/>
              </a:rPr>
              <a:t>startMiss</a:t>
            </a:r>
            <a:r>
              <a:rPr lang="en-US" sz="1800" kern="0" dirty="0">
                <a:latin typeface="Courier New"/>
              </a:rPr>
              <a:t>(</a:t>
            </a:r>
            <a:r>
              <a:rPr lang="en-US" sz="1800" kern="0" dirty="0" err="1">
                <a:latin typeface="Courier New"/>
              </a:rPr>
              <a:t>mshr</a:t>
            </a:r>
            <a:r>
              <a:rPr lang="en-US" sz="1800" kern="0" dirty="0">
                <a:latin typeface="Courier New"/>
              </a:rPr>
              <a:t> == Ready);</a:t>
            </a:r>
          </a:p>
          <a:p>
            <a:pPr marL="0" indent="0">
              <a:buFont typeface="Wingdings" pitchFamily="2" charset="2"/>
              <a:buNone/>
            </a:pPr>
            <a:r>
              <a:rPr lang="en-US" sz="1800" b="1" kern="0" dirty="0">
                <a:latin typeface="Courier New"/>
              </a:rPr>
              <a:t>  let</a:t>
            </a:r>
            <a:r>
              <a:rPr lang="en-US" sz="1800" kern="0" dirty="0">
                <a:latin typeface="Courier New"/>
              </a:rPr>
              <a:t> slot = </a:t>
            </a:r>
            <a:r>
              <a:rPr lang="en-US" sz="1800" kern="0" dirty="0" err="1">
                <a:latin typeface="Courier New"/>
              </a:rPr>
              <a:t>findVictimSlot</a:t>
            </a:r>
            <a:r>
              <a:rPr lang="en-US" sz="1800" kern="0" dirty="0">
                <a:latin typeface="Courier New"/>
              </a:rPr>
              <a:t>(state); </a:t>
            </a:r>
          </a:p>
          <a:p>
            <a:pPr marL="0" indent="0">
              <a:buFont typeface="Wingdings" pitchFamily="2" charset="2"/>
              <a:buNone/>
            </a:pPr>
            <a:r>
              <a:rPr lang="en-US" sz="1800" b="1" kern="0" dirty="0">
                <a:latin typeface="Courier New"/>
              </a:rPr>
              <a:t>  if</a:t>
            </a:r>
            <a:r>
              <a:rPr lang="en-US" sz="1800" kern="0" dirty="0">
                <a:latin typeface="Courier New"/>
              </a:rPr>
              <a:t>(!</a:t>
            </a:r>
            <a:r>
              <a:rPr lang="en-US" sz="1800" kern="0" dirty="0" err="1">
                <a:latin typeface="Courier New"/>
              </a:rPr>
              <a:t>isStateI</a:t>
            </a:r>
            <a:r>
              <a:rPr lang="en-US" sz="1800" kern="0" dirty="0">
                <a:latin typeface="Courier New"/>
              </a:rPr>
              <a:t>(state[slot])) </a:t>
            </a:r>
          </a:p>
          <a:p>
            <a:pPr marL="0" indent="0">
              <a:buFont typeface="Wingdings" pitchFamily="2" charset="2"/>
              <a:buNone/>
            </a:pPr>
            <a:r>
              <a:rPr lang="en-US" sz="1800" b="1" kern="0" dirty="0">
                <a:latin typeface="Courier New"/>
              </a:rPr>
              <a:t>    begin </a:t>
            </a:r>
            <a:r>
              <a:rPr lang="en-US" sz="1800" kern="0" dirty="0">
                <a:latin typeface="Courier New"/>
              </a:rPr>
              <a:t>// write-back (Evacuate)</a:t>
            </a:r>
          </a:p>
          <a:p>
            <a:pPr marL="0" indent="0">
              <a:buFont typeface="Wingdings" pitchFamily="2" charset="2"/>
              <a:buNone/>
            </a:pPr>
            <a:r>
              <a:rPr lang="en-US" sz="1800" b="1" kern="0" dirty="0">
                <a:latin typeface="Courier New"/>
              </a:rPr>
              <a:t>      let</a:t>
            </a:r>
            <a:r>
              <a:rPr lang="en-US" sz="1800" kern="0" dirty="0">
                <a:latin typeface="Courier New"/>
              </a:rPr>
              <a:t> a = </a:t>
            </a:r>
            <a:r>
              <a:rPr lang="en-US" sz="1800" kern="0" dirty="0" err="1">
                <a:latin typeface="Courier New"/>
              </a:rPr>
              <a:t>getAddr</a:t>
            </a:r>
            <a:r>
              <a:rPr lang="en-US" sz="1800" kern="0" dirty="0">
                <a:latin typeface="Courier New"/>
              </a:rPr>
              <a:t>(state[slot]);</a:t>
            </a:r>
          </a:p>
          <a:p>
            <a:pPr marL="0" indent="0">
              <a:buFont typeface="Wingdings" pitchFamily="2" charset="2"/>
              <a:buNone/>
            </a:pPr>
            <a:r>
              <a:rPr lang="en-US" sz="1800" b="1" kern="0" dirty="0">
                <a:latin typeface="Courier New"/>
              </a:rPr>
              <a:t>      let</a:t>
            </a:r>
            <a:r>
              <a:rPr lang="en-US" sz="1800" kern="0" dirty="0">
                <a:latin typeface="Courier New"/>
              </a:rPr>
              <a:t> d = (</a:t>
            </a:r>
            <a:r>
              <a:rPr lang="en-US" sz="1800" kern="0" dirty="0" err="1">
                <a:latin typeface="Courier New"/>
              </a:rPr>
              <a:t>isStateM</a:t>
            </a:r>
            <a:r>
              <a:rPr lang="en-US" sz="1800" kern="0" dirty="0">
                <a:latin typeface="Courier New"/>
              </a:rPr>
              <a:t>(state[slot])? </a:t>
            </a:r>
            <a:r>
              <a:rPr lang="en-US" sz="1800" kern="0" dirty="0" err="1">
                <a:latin typeface="Courier New"/>
              </a:rPr>
              <a:t>dataArray</a:t>
            </a:r>
            <a:r>
              <a:rPr lang="en-US" sz="1800" kern="0" dirty="0">
                <a:latin typeface="Courier New"/>
              </a:rPr>
              <a:t>[slot]: -);</a:t>
            </a:r>
          </a:p>
          <a:p>
            <a:pPr marL="0" indent="0">
              <a:buFont typeface="Wingdings" pitchFamily="2" charset="2"/>
              <a:buNone/>
            </a:pPr>
            <a:r>
              <a:rPr lang="en-US" sz="1800" kern="0" dirty="0">
                <a:latin typeface="Courier New"/>
              </a:rPr>
              <a:t>      state[slot] &lt;= (I, _);</a:t>
            </a:r>
          </a:p>
          <a:p>
            <a:pPr marL="0" indent="0">
              <a:buFont typeface="Wingdings" pitchFamily="2" charset="2"/>
              <a:buNone/>
            </a:pPr>
            <a:r>
              <a:rPr lang="en-US" sz="1800" kern="0" dirty="0">
                <a:latin typeface="Courier New"/>
              </a:rPr>
              <a:t>      c2m.enq(&lt;</a:t>
            </a:r>
            <a:r>
              <a:rPr lang="en-US" sz="1800" kern="0" dirty="0" err="1">
                <a:latin typeface="Courier New"/>
              </a:rPr>
              <a:t>Resp</a:t>
            </a:r>
            <a:r>
              <a:rPr lang="en-US" sz="1800" kern="0" dirty="0">
                <a:latin typeface="Courier New"/>
              </a:rPr>
              <a:t>, c-&gt;m, a, I, d&gt;);</a:t>
            </a:r>
          </a:p>
          <a:p>
            <a:pPr marL="0" indent="0">
              <a:buFont typeface="Wingdings" pitchFamily="2" charset="2"/>
              <a:buNone/>
            </a:pPr>
            <a:r>
              <a:rPr lang="en-US" sz="1800" b="1" kern="0" dirty="0">
                <a:latin typeface="Courier New"/>
              </a:rPr>
              <a:t>   end</a:t>
            </a:r>
            <a:r>
              <a:rPr lang="en-US" sz="1800" kern="0" dirty="0">
                <a:latin typeface="Courier New"/>
              </a:rPr>
              <a:t>             </a:t>
            </a:r>
          </a:p>
          <a:p>
            <a:pPr marL="0" indent="0">
              <a:buFont typeface="Wingdings" pitchFamily="2" charset="2"/>
              <a:buNone/>
            </a:pPr>
            <a:r>
              <a:rPr lang="en-US" sz="1800" b="1" kern="0" dirty="0" err="1">
                <a:latin typeface="Courier New"/>
              </a:rPr>
              <a:t>endrule</a:t>
            </a:r>
            <a:r>
              <a:rPr lang="en-US" sz="1800" b="1" kern="0" dirty="0">
                <a:latin typeface="Courier New"/>
              </a:rPr>
              <a:t> // (8)</a:t>
            </a:r>
          </a:p>
        </p:txBody>
      </p:sp>
      <p:sp>
        <p:nvSpPr>
          <p:cNvPr id="3" name="Date Placeholder 2">
            <a:extLst>
              <a:ext uri="{FF2B5EF4-FFF2-40B4-BE49-F238E27FC236}">
                <a16:creationId xmlns:a16="http://schemas.microsoft.com/office/drawing/2014/main" id="{887707A2-CC0F-F391-9C60-5F8E9336E9BE}"/>
              </a:ext>
            </a:extLst>
          </p:cNvPr>
          <p:cNvSpPr>
            <a:spLocks noGrp="1"/>
          </p:cNvSpPr>
          <p:nvPr>
            <p:ph type="dt" sz="half" idx="10"/>
          </p:nvPr>
        </p:nvSpPr>
        <p:spPr/>
        <p:txBody>
          <a:bodyPr/>
          <a:lstStyle/>
          <a:p>
            <a:pPr>
              <a:defRPr/>
            </a:pPr>
            <a:r>
              <a:rPr lang="en-US"/>
              <a:t>March 21, 2024</a:t>
            </a:r>
            <a:endParaRPr lang="en-US" dirty="0"/>
          </a:p>
        </p:txBody>
      </p:sp>
      <p:sp>
        <p:nvSpPr>
          <p:cNvPr id="10" name="TextBox 9">
            <a:extLst>
              <a:ext uri="{FF2B5EF4-FFF2-40B4-BE49-F238E27FC236}">
                <a16:creationId xmlns:a16="http://schemas.microsoft.com/office/drawing/2014/main" id="{CEE42B48-35C1-C5BA-803B-B17F77928BE3}"/>
              </a:ext>
            </a:extLst>
          </p:cNvPr>
          <p:cNvSpPr txBox="1"/>
          <p:nvPr/>
        </p:nvSpPr>
        <p:spPr>
          <a:xfrm>
            <a:off x="5317761" y="104745"/>
            <a:ext cx="4579494" cy="400110"/>
          </a:xfrm>
          <a:prstGeom prst="rect">
            <a:avLst/>
          </a:prstGeom>
          <a:noFill/>
        </p:spPr>
        <p:txBody>
          <a:bodyPr wrap="square">
            <a:spAutoFit/>
          </a:bodyPr>
          <a:lstStyle/>
          <a:p>
            <a:r>
              <a:rPr lang="en-US" dirty="0"/>
              <a:t>8 </a:t>
            </a:r>
            <a:r>
              <a:rPr lang="en-US" dirty="0">
                <a:solidFill>
                  <a:srgbClr val="0070C0"/>
                </a:solidFill>
              </a:rPr>
              <a:t>Voluntary </a:t>
            </a:r>
            <a:r>
              <a:rPr lang="en-US" dirty="0" err="1">
                <a:solidFill>
                  <a:srgbClr val="0070C0"/>
                </a:solidFill>
              </a:rPr>
              <a:t>Dn</a:t>
            </a:r>
            <a:r>
              <a:rPr lang="en-US" dirty="0">
                <a:solidFill>
                  <a:srgbClr val="0070C0"/>
                </a:solidFill>
              </a:rPr>
              <a:t>-resp (cache)</a:t>
            </a:r>
          </a:p>
        </p:txBody>
      </p:sp>
      <p:sp>
        <p:nvSpPr>
          <p:cNvPr id="5" name="Slide Number Placeholder 4">
            <a:extLst>
              <a:ext uri="{FF2B5EF4-FFF2-40B4-BE49-F238E27FC236}">
                <a16:creationId xmlns:a16="http://schemas.microsoft.com/office/drawing/2014/main" id="{78199167-B0A3-1DE7-7445-9270917349B2}"/>
              </a:ext>
            </a:extLst>
          </p:cNvPr>
          <p:cNvSpPr>
            <a:spLocks noGrp="1"/>
          </p:cNvSpPr>
          <p:nvPr>
            <p:ph type="sldNum" sz="quarter" idx="11"/>
          </p:nvPr>
        </p:nvSpPr>
        <p:spPr/>
        <p:txBody>
          <a:bodyPr/>
          <a:lstStyle/>
          <a:p>
            <a:r>
              <a:rPr lang="en-US" dirty="0"/>
              <a:t>L13-</a:t>
            </a:r>
            <a:fld id="{53294580-05E8-4585-908E-66FCC5062CA7}" type="slidenum">
              <a:rPr lang="en-US" smtClean="0"/>
              <a:pPr>
                <a:defRPr/>
              </a:pPr>
              <a:t>26</a:t>
            </a:fld>
            <a:endParaRPr lang="en-US"/>
          </a:p>
        </p:txBody>
      </p:sp>
    </p:spTree>
    <p:extLst>
      <p:ext uri="{BB962C8B-B14F-4D97-AF65-F5344CB8AC3E}">
        <p14:creationId xmlns:p14="http://schemas.microsoft.com/office/powerpoint/2010/main" val="348910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68586" cy="1143000"/>
          </a:xfrm>
        </p:spPr>
        <p:txBody>
          <a:bodyPr/>
          <a:lstStyle/>
          <a:p>
            <a:r>
              <a:rPr lang="en-US" dirty="0"/>
              <a:t>Invariants for a CC-protocol design </a:t>
            </a:r>
          </a:p>
        </p:txBody>
      </p:sp>
      <p:sp>
        <p:nvSpPr>
          <p:cNvPr id="3" name="Content Placeholder 2"/>
          <p:cNvSpPr>
            <a:spLocks noGrp="1"/>
          </p:cNvSpPr>
          <p:nvPr>
            <p:ph idx="1"/>
          </p:nvPr>
        </p:nvSpPr>
        <p:spPr>
          <a:xfrm>
            <a:off x="631166" y="1508184"/>
            <a:ext cx="7772400" cy="5065143"/>
          </a:xfrm>
        </p:spPr>
        <p:txBody>
          <a:bodyPr/>
          <a:lstStyle/>
          <a:p>
            <a:r>
              <a:rPr lang="en-US" sz="2400" dirty="0"/>
              <a:t>Directory state is always a conservative estimate of a child’s state</a:t>
            </a:r>
          </a:p>
          <a:p>
            <a:pPr lvl="1"/>
            <a:r>
              <a:rPr lang="en-US" sz="2000" dirty="0"/>
              <a:t>E.g., if directory thinks that a child cache is in S state then the cache has to be in either I or S state</a:t>
            </a:r>
          </a:p>
          <a:p>
            <a:r>
              <a:rPr lang="en-US" sz="2400" dirty="0"/>
              <a:t>For every request there is a corresponding response, though sometimes it is generated even before the request is processed</a:t>
            </a:r>
          </a:p>
          <a:p>
            <a:r>
              <a:rPr lang="en-US" sz="2400" dirty="0"/>
              <a:t>Communication system has to ensure that</a:t>
            </a:r>
          </a:p>
          <a:p>
            <a:pPr lvl="1"/>
            <a:r>
              <a:rPr lang="en-US" sz="2000" dirty="0"/>
              <a:t>responses cannot be blocked by requests </a:t>
            </a:r>
          </a:p>
          <a:p>
            <a:pPr lvl="1"/>
            <a:r>
              <a:rPr lang="en-US" sz="2000" dirty="0"/>
              <a:t>a request cannot overtake a response for the same address</a:t>
            </a:r>
          </a:p>
          <a:p>
            <a:r>
              <a:rPr lang="en-US" sz="2400" dirty="0"/>
              <a:t>At every merger point for requests, we will assume fair arbitration to avoid starvation</a:t>
            </a:r>
            <a:endParaRPr lang="en-US" sz="2000" dirty="0"/>
          </a:p>
        </p:txBody>
      </p:sp>
      <p:sp>
        <p:nvSpPr>
          <p:cNvPr id="5" name="Date Placeholder 4">
            <a:extLst>
              <a:ext uri="{FF2B5EF4-FFF2-40B4-BE49-F238E27FC236}">
                <a16:creationId xmlns:a16="http://schemas.microsoft.com/office/drawing/2014/main" id="{0F756B3A-8E79-6CC3-94F9-C2779D22403C}"/>
              </a:ext>
            </a:extLst>
          </p:cNvPr>
          <p:cNvSpPr>
            <a:spLocks noGrp="1"/>
          </p:cNvSpPr>
          <p:nvPr>
            <p:ph type="dt" sz="half" idx="10"/>
          </p:nvPr>
        </p:nvSpPr>
        <p:spPr/>
        <p:txBody>
          <a:bodyPr/>
          <a:lstStyle/>
          <a:p>
            <a:pPr>
              <a:defRPr/>
            </a:pPr>
            <a:r>
              <a:rPr lang="en-US"/>
              <a:t>March 21, 2024</a:t>
            </a:r>
            <a:endParaRPr lang="en-US" dirty="0"/>
          </a:p>
        </p:txBody>
      </p:sp>
      <p:sp>
        <p:nvSpPr>
          <p:cNvPr id="6" name="Slide Number Placeholder 5">
            <a:extLst>
              <a:ext uri="{FF2B5EF4-FFF2-40B4-BE49-F238E27FC236}">
                <a16:creationId xmlns:a16="http://schemas.microsoft.com/office/drawing/2014/main" id="{C89EBDEB-3BC1-B25F-4E52-7BFAF6713833}"/>
              </a:ext>
            </a:extLst>
          </p:cNvPr>
          <p:cNvSpPr>
            <a:spLocks noGrp="1"/>
          </p:cNvSpPr>
          <p:nvPr>
            <p:ph type="sldNum" sz="quarter" idx="11"/>
          </p:nvPr>
        </p:nvSpPr>
        <p:spPr/>
        <p:txBody>
          <a:bodyPr/>
          <a:lstStyle/>
          <a:p>
            <a:r>
              <a:rPr lang="en-US" dirty="0"/>
              <a:t>L13-</a:t>
            </a:r>
            <a:fld id="{53294580-05E8-4585-908E-66FCC5062CA7}" type="slidenum">
              <a:rPr lang="en-US" smtClean="0"/>
              <a:pPr>
                <a:defRPr/>
              </a:pPr>
              <a:t>27</a:t>
            </a:fld>
            <a:endParaRPr lang="en-US"/>
          </a:p>
        </p:txBody>
      </p:sp>
    </p:spTree>
    <p:extLst>
      <p:ext uri="{BB962C8B-B14F-4D97-AF65-F5344CB8AC3E}">
        <p14:creationId xmlns:p14="http://schemas.microsoft.com/office/powerpoint/2010/main" val="2221150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a:xfrm>
            <a:off x="609601" y="304800"/>
            <a:ext cx="8093480" cy="1143000"/>
          </a:xfrm>
          <a:noFill/>
        </p:spPr>
        <p:txBody>
          <a:bodyPr lIns="90488" tIns="44450" rIns="90488" bIns="44450"/>
          <a:lstStyle/>
          <a:p>
            <a:pPr eaLnBrk="1" hangingPunct="1"/>
            <a:r>
              <a:rPr lang="en-US" sz="4000" dirty="0"/>
              <a:t>Cache-coherence problem</a:t>
            </a:r>
          </a:p>
        </p:txBody>
      </p:sp>
      <p:sp>
        <p:nvSpPr>
          <p:cNvPr id="5" name="Content Placeholder 4"/>
          <p:cNvSpPr>
            <a:spLocks noGrp="1"/>
          </p:cNvSpPr>
          <p:nvPr>
            <p:ph idx="1"/>
          </p:nvPr>
        </p:nvSpPr>
        <p:spPr>
          <a:xfrm>
            <a:off x="838200" y="4394200"/>
            <a:ext cx="7772400" cy="1169838"/>
          </a:xfrm>
        </p:spPr>
        <p:txBody>
          <a:bodyPr/>
          <a:lstStyle/>
          <a:p>
            <a:r>
              <a:rPr lang="en-US" sz="2400" dirty="0">
                <a:latin typeface="Verdana" pitchFamily="34" charset="0"/>
              </a:rPr>
              <a:t>Suppose P1 updates </a:t>
            </a:r>
            <a:r>
              <a:rPr lang="en-US" sz="2400" dirty="0">
                <a:solidFill>
                  <a:srgbClr val="FF0000"/>
                </a:solidFill>
                <a:latin typeface="Verdana" pitchFamily="34" charset="0"/>
              </a:rPr>
              <a:t>A </a:t>
            </a:r>
            <a:r>
              <a:rPr lang="en-US" sz="2400" dirty="0">
                <a:latin typeface="Verdana" pitchFamily="34" charset="0"/>
              </a:rPr>
              <a:t>to </a:t>
            </a:r>
            <a:r>
              <a:rPr lang="en-US" sz="2400" dirty="0">
                <a:solidFill>
                  <a:srgbClr val="FF0000"/>
                </a:solidFill>
                <a:latin typeface="Verdana" pitchFamily="34" charset="0"/>
              </a:rPr>
              <a:t>200</a:t>
            </a:r>
            <a:r>
              <a:rPr lang="en-US" sz="2400" dirty="0">
                <a:latin typeface="Verdana" pitchFamily="34" charset="0"/>
              </a:rPr>
              <a:t>.  </a:t>
            </a:r>
          </a:p>
          <a:p>
            <a:pPr lvl="1"/>
            <a:r>
              <a:rPr lang="en-US" sz="2000" i="1" dirty="0">
                <a:latin typeface="Verdana" pitchFamily="34" charset="0"/>
              </a:rPr>
              <a:t>  write-back:  </a:t>
            </a:r>
            <a:r>
              <a:rPr lang="en-US" sz="2000" dirty="0">
                <a:latin typeface="Verdana" pitchFamily="34" charset="0"/>
              </a:rPr>
              <a:t>memory and cache-2 have stale values</a:t>
            </a:r>
          </a:p>
          <a:p>
            <a:pPr lvl="1"/>
            <a:r>
              <a:rPr lang="en-US" sz="2000" i="1" dirty="0">
                <a:latin typeface="Verdana" pitchFamily="34" charset="0"/>
              </a:rPr>
              <a:t>  write-through:  </a:t>
            </a:r>
            <a:r>
              <a:rPr lang="en-US" sz="2000" dirty="0">
                <a:latin typeface="Verdana" pitchFamily="34" charset="0"/>
              </a:rPr>
              <a:t>cache-2 has a stale value</a:t>
            </a:r>
          </a:p>
        </p:txBody>
      </p:sp>
      <p:grpSp>
        <p:nvGrpSpPr>
          <p:cNvPr id="4102" name="Group 4"/>
          <p:cNvGrpSpPr>
            <a:grpSpLocks/>
          </p:cNvGrpSpPr>
          <p:nvPr/>
        </p:nvGrpSpPr>
        <p:grpSpPr bwMode="auto">
          <a:xfrm>
            <a:off x="1118006" y="1519358"/>
            <a:ext cx="7585075" cy="2851150"/>
            <a:chOff x="672" y="784"/>
            <a:chExt cx="4778" cy="1796"/>
          </a:xfrm>
        </p:grpSpPr>
        <p:sp>
          <p:nvSpPr>
            <p:cNvPr id="4104" name="Rectangle 5"/>
            <p:cNvSpPr>
              <a:spLocks noChangeArrowheads="1"/>
            </p:cNvSpPr>
            <p:nvPr/>
          </p:nvSpPr>
          <p:spPr bwMode="auto">
            <a:xfrm>
              <a:off x="2152" y="1275"/>
              <a:ext cx="754" cy="250"/>
            </a:xfrm>
            <a:prstGeom prst="rect">
              <a:avLst/>
            </a:prstGeom>
            <a:noFill/>
            <a:ln w="25400">
              <a:noFill/>
              <a:miter lim="800000"/>
              <a:headEnd/>
              <a:tailEnd/>
            </a:ln>
          </p:spPr>
          <p:txBody>
            <a:bodyPr wrap="none" lIns="90488" tIns="44450" rIns="90488" bIns="44450">
              <a:spAutoFit/>
            </a:bodyPr>
            <a:lstStyle/>
            <a:p>
              <a:pPr eaLnBrk="0" hangingPunct="0"/>
              <a:r>
                <a:rPr lang="en-US">
                  <a:latin typeface="Verdana" pitchFamily="34" charset="0"/>
                </a:rPr>
                <a:t>cache-1</a:t>
              </a:r>
            </a:p>
          </p:txBody>
        </p:sp>
        <p:sp>
          <p:nvSpPr>
            <p:cNvPr id="4105" name="Rectangle 6"/>
            <p:cNvSpPr>
              <a:spLocks noChangeArrowheads="1"/>
            </p:cNvSpPr>
            <p:nvPr/>
          </p:nvSpPr>
          <p:spPr bwMode="auto">
            <a:xfrm>
              <a:off x="897" y="1212"/>
              <a:ext cx="1224" cy="456"/>
            </a:xfrm>
            <a:prstGeom prst="rect">
              <a:avLst/>
            </a:prstGeom>
            <a:solidFill>
              <a:schemeClr val="accent5">
                <a:lumMod val="75000"/>
              </a:schemeClr>
            </a:solidFill>
            <a:ln w="25400">
              <a:solidFill>
                <a:schemeClr val="tx1"/>
              </a:solidFill>
              <a:miter lim="800000"/>
              <a:headEnd/>
              <a:tailEnd/>
            </a:ln>
          </p:spPr>
          <p:txBody>
            <a:bodyPr wrap="none" anchor="ctr"/>
            <a:lstStyle/>
            <a:p>
              <a:endParaRPr lang="en-US"/>
            </a:p>
          </p:txBody>
        </p:sp>
        <p:sp>
          <p:nvSpPr>
            <p:cNvPr id="4106" name="Line 7"/>
            <p:cNvSpPr>
              <a:spLocks noChangeShapeType="1"/>
            </p:cNvSpPr>
            <p:nvPr/>
          </p:nvSpPr>
          <p:spPr bwMode="auto">
            <a:xfrm>
              <a:off x="1493" y="1104"/>
              <a:ext cx="0" cy="96"/>
            </a:xfrm>
            <a:prstGeom prst="line">
              <a:avLst/>
            </a:prstGeom>
            <a:noFill/>
            <a:ln w="25400">
              <a:solidFill>
                <a:schemeClr val="tx1"/>
              </a:solidFill>
              <a:round/>
              <a:headEnd/>
              <a:tailEnd/>
            </a:ln>
          </p:spPr>
          <p:txBody>
            <a:bodyPr wrap="none" anchor="ctr"/>
            <a:lstStyle/>
            <a:p>
              <a:endParaRPr lang="en-US"/>
            </a:p>
          </p:txBody>
        </p:sp>
        <p:sp>
          <p:nvSpPr>
            <p:cNvPr id="4107" name="Line 8"/>
            <p:cNvSpPr>
              <a:spLocks noChangeShapeType="1"/>
            </p:cNvSpPr>
            <p:nvPr/>
          </p:nvSpPr>
          <p:spPr bwMode="auto">
            <a:xfrm>
              <a:off x="897" y="1328"/>
              <a:ext cx="1212" cy="0"/>
            </a:xfrm>
            <a:prstGeom prst="line">
              <a:avLst/>
            </a:prstGeom>
            <a:noFill/>
            <a:ln w="25400">
              <a:solidFill>
                <a:schemeClr val="tx1"/>
              </a:solidFill>
              <a:round/>
              <a:headEnd/>
              <a:tailEnd/>
            </a:ln>
          </p:spPr>
          <p:txBody>
            <a:bodyPr wrap="none" anchor="ctr"/>
            <a:lstStyle/>
            <a:p>
              <a:endParaRPr lang="en-US"/>
            </a:p>
          </p:txBody>
        </p:sp>
        <p:sp>
          <p:nvSpPr>
            <p:cNvPr id="4108" name="Line 9"/>
            <p:cNvSpPr>
              <a:spLocks noChangeShapeType="1"/>
            </p:cNvSpPr>
            <p:nvPr/>
          </p:nvSpPr>
          <p:spPr bwMode="auto">
            <a:xfrm flipV="1">
              <a:off x="907" y="1533"/>
              <a:ext cx="1217" cy="3"/>
            </a:xfrm>
            <a:prstGeom prst="line">
              <a:avLst/>
            </a:prstGeom>
            <a:noFill/>
            <a:ln w="25400">
              <a:solidFill>
                <a:schemeClr val="tx1"/>
              </a:solidFill>
              <a:round/>
              <a:headEnd/>
              <a:tailEnd/>
            </a:ln>
          </p:spPr>
          <p:txBody>
            <a:bodyPr wrap="none" anchor="ctr"/>
            <a:lstStyle/>
            <a:p>
              <a:endParaRPr lang="en-US"/>
            </a:p>
          </p:txBody>
        </p:sp>
        <p:sp>
          <p:nvSpPr>
            <p:cNvPr id="4109" name="Rectangle 10"/>
            <p:cNvSpPr>
              <a:spLocks noChangeArrowheads="1"/>
            </p:cNvSpPr>
            <p:nvPr/>
          </p:nvSpPr>
          <p:spPr bwMode="auto">
            <a:xfrm>
              <a:off x="672" y="1287"/>
              <a:ext cx="1006" cy="250"/>
            </a:xfrm>
            <a:prstGeom prst="rect">
              <a:avLst/>
            </a:prstGeom>
            <a:noFill/>
            <a:ln w="25400">
              <a:noFill/>
              <a:miter lim="800000"/>
              <a:headEnd/>
              <a:tailEnd/>
            </a:ln>
          </p:spPr>
          <p:txBody>
            <a:bodyPr wrap="none" lIns="90488" tIns="44450" rIns="90488" bIns="44450">
              <a:spAutoFit/>
            </a:bodyPr>
            <a:lstStyle/>
            <a:p>
              <a:pPr eaLnBrk="0" hangingPunct="0"/>
              <a:r>
                <a:rPr lang="en-US" dirty="0">
                  <a:latin typeface="Verdana" pitchFamily="34" charset="0"/>
                </a:rPr>
                <a:t>A	100</a:t>
              </a:r>
            </a:p>
          </p:txBody>
        </p:sp>
        <p:sp>
          <p:nvSpPr>
            <p:cNvPr id="4110" name="Rectangle 11"/>
            <p:cNvSpPr>
              <a:spLocks noChangeArrowheads="1"/>
            </p:cNvSpPr>
            <p:nvPr/>
          </p:nvSpPr>
          <p:spPr bwMode="auto">
            <a:xfrm>
              <a:off x="844" y="1780"/>
              <a:ext cx="3908" cy="216"/>
            </a:xfrm>
            <a:prstGeom prst="rect">
              <a:avLst/>
            </a:prstGeom>
            <a:solidFill>
              <a:schemeClr val="tx1"/>
            </a:solidFill>
            <a:ln w="9525">
              <a:solidFill>
                <a:srgbClr val="FF0000"/>
              </a:solidFill>
              <a:miter lim="800000"/>
              <a:headEnd/>
              <a:tailEnd/>
            </a:ln>
          </p:spPr>
          <p:txBody>
            <a:bodyPr wrap="none" anchor="ctr"/>
            <a:lstStyle/>
            <a:p>
              <a:endParaRPr lang="en-US">
                <a:solidFill>
                  <a:srgbClr val="FF0000"/>
                </a:solidFill>
              </a:endParaRPr>
            </a:p>
          </p:txBody>
        </p:sp>
        <p:sp>
          <p:nvSpPr>
            <p:cNvPr id="4111" name="Rectangle 12"/>
            <p:cNvSpPr>
              <a:spLocks noChangeArrowheads="1"/>
            </p:cNvSpPr>
            <p:nvPr/>
          </p:nvSpPr>
          <p:spPr bwMode="auto">
            <a:xfrm>
              <a:off x="1587" y="1765"/>
              <a:ext cx="2701" cy="250"/>
            </a:xfrm>
            <a:prstGeom prst="rect">
              <a:avLst/>
            </a:prstGeom>
            <a:noFill/>
            <a:ln w="25400">
              <a:noFill/>
              <a:miter lim="800000"/>
              <a:headEnd/>
              <a:tailEnd/>
            </a:ln>
          </p:spPr>
          <p:txBody>
            <a:bodyPr wrap="none" lIns="90488" tIns="44450" rIns="90488" bIns="44450">
              <a:spAutoFit/>
            </a:bodyPr>
            <a:lstStyle/>
            <a:p>
              <a:pPr eaLnBrk="0" hangingPunct="0"/>
              <a:r>
                <a:rPr lang="en-US" sz="2000" dirty="0">
                  <a:solidFill>
                    <a:schemeClr val="bg1"/>
                  </a:solidFill>
                  <a:latin typeface="Verdana" pitchFamily="34" charset="0"/>
                </a:rPr>
                <a:t>Processor-Memory Interconnect</a:t>
              </a:r>
            </a:p>
          </p:txBody>
        </p:sp>
        <p:sp>
          <p:nvSpPr>
            <p:cNvPr id="4112" name="Rectangle 13"/>
            <p:cNvSpPr>
              <a:spLocks noChangeArrowheads="1"/>
            </p:cNvSpPr>
            <p:nvPr/>
          </p:nvSpPr>
          <p:spPr bwMode="auto">
            <a:xfrm>
              <a:off x="965" y="784"/>
              <a:ext cx="1000" cy="312"/>
            </a:xfrm>
            <a:prstGeom prst="rect">
              <a:avLst/>
            </a:prstGeom>
            <a:noFill/>
            <a:ln w="25400">
              <a:solidFill>
                <a:schemeClr val="tx1"/>
              </a:solidFill>
              <a:miter lim="800000"/>
              <a:headEnd/>
              <a:tailEnd/>
            </a:ln>
          </p:spPr>
          <p:txBody>
            <a:bodyPr wrap="none" anchor="ctr"/>
            <a:lstStyle/>
            <a:p>
              <a:endParaRPr lang="en-US"/>
            </a:p>
          </p:txBody>
        </p:sp>
        <p:sp>
          <p:nvSpPr>
            <p:cNvPr id="4113" name="Rectangle 14"/>
            <p:cNvSpPr>
              <a:spLocks noChangeArrowheads="1"/>
            </p:cNvSpPr>
            <p:nvPr/>
          </p:nvSpPr>
          <p:spPr bwMode="auto">
            <a:xfrm>
              <a:off x="1301" y="828"/>
              <a:ext cx="315" cy="250"/>
            </a:xfrm>
            <a:prstGeom prst="rect">
              <a:avLst/>
            </a:prstGeom>
            <a:noFill/>
            <a:ln w="25400">
              <a:noFill/>
              <a:miter lim="800000"/>
              <a:headEnd/>
              <a:tailEnd/>
            </a:ln>
          </p:spPr>
          <p:txBody>
            <a:bodyPr wrap="none" lIns="90488" tIns="44450" rIns="90488" bIns="44450">
              <a:spAutoFit/>
            </a:bodyPr>
            <a:lstStyle/>
            <a:p>
              <a:pPr eaLnBrk="0" hangingPunct="0"/>
              <a:r>
                <a:rPr lang="en-US" sz="2000" dirty="0">
                  <a:latin typeface="Verdana" pitchFamily="34" charset="0"/>
                </a:rPr>
                <a:t>P1</a:t>
              </a:r>
            </a:p>
          </p:txBody>
        </p:sp>
        <p:sp>
          <p:nvSpPr>
            <p:cNvPr id="4114" name="Line 15"/>
            <p:cNvSpPr>
              <a:spLocks noChangeShapeType="1"/>
            </p:cNvSpPr>
            <p:nvPr/>
          </p:nvSpPr>
          <p:spPr bwMode="auto">
            <a:xfrm>
              <a:off x="1481" y="1680"/>
              <a:ext cx="0" cy="84"/>
            </a:xfrm>
            <a:prstGeom prst="line">
              <a:avLst/>
            </a:prstGeom>
            <a:noFill/>
            <a:ln w="25400">
              <a:solidFill>
                <a:schemeClr val="tx1"/>
              </a:solidFill>
              <a:round/>
              <a:headEnd/>
              <a:tailEnd/>
            </a:ln>
          </p:spPr>
          <p:txBody>
            <a:bodyPr wrap="none" anchor="ctr"/>
            <a:lstStyle/>
            <a:p>
              <a:endParaRPr lang="en-US"/>
            </a:p>
          </p:txBody>
        </p:sp>
        <p:sp>
          <p:nvSpPr>
            <p:cNvPr id="4115" name="Rectangle 16"/>
            <p:cNvSpPr>
              <a:spLocks noChangeArrowheads="1"/>
            </p:cNvSpPr>
            <p:nvPr/>
          </p:nvSpPr>
          <p:spPr bwMode="auto">
            <a:xfrm>
              <a:off x="3457" y="796"/>
              <a:ext cx="1000" cy="312"/>
            </a:xfrm>
            <a:prstGeom prst="rect">
              <a:avLst/>
            </a:prstGeom>
            <a:noFill/>
            <a:ln w="25400">
              <a:solidFill>
                <a:schemeClr val="tx1"/>
              </a:solidFill>
              <a:miter lim="800000"/>
              <a:headEnd/>
              <a:tailEnd/>
            </a:ln>
          </p:spPr>
          <p:txBody>
            <a:bodyPr wrap="none" anchor="ctr"/>
            <a:lstStyle/>
            <a:p>
              <a:endParaRPr lang="en-US"/>
            </a:p>
          </p:txBody>
        </p:sp>
        <p:sp>
          <p:nvSpPr>
            <p:cNvPr id="4116" name="Rectangle 17"/>
            <p:cNvSpPr>
              <a:spLocks noChangeArrowheads="1"/>
            </p:cNvSpPr>
            <p:nvPr/>
          </p:nvSpPr>
          <p:spPr bwMode="auto">
            <a:xfrm>
              <a:off x="3838" y="840"/>
              <a:ext cx="315" cy="250"/>
            </a:xfrm>
            <a:prstGeom prst="rect">
              <a:avLst/>
            </a:prstGeom>
            <a:noFill/>
            <a:ln w="25400">
              <a:noFill/>
              <a:miter lim="800000"/>
              <a:headEnd/>
              <a:tailEnd/>
            </a:ln>
          </p:spPr>
          <p:txBody>
            <a:bodyPr wrap="none" lIns="90488" tIns="44450" rIns="90488" bIns="44450">
              <a:spAutoFit/>
            </a:bodyPr>
            <a:lstStyle/>
            <a:p>
              <a:pPr eaLnBrk="0" hangingPunct="0"/>
              <a:r>
                <a:rPr lang="en-US" sz="2000" dirty="0">
                  <a:latin typeface="Verdana" pitchFamily="34" charset="0"/>
                </a:rPr>
                <a:t>P2</a:t>
              </a:r>
            </a:p>
          </p:txBody>
        </p:sp>
        <p:sp>
          <p:nvSpPr>
            <p:cNvPr id="4117" name="Line 18"/>
            <p:cNvSpPr>
              <a:spLocks noChangeShapeType="1"/>
            </p:cNvSpPr>
            <p:nvPr/>
          </p:nvSpPr>
          <p:spPr bwMode="auto">
            <a:xfrm>
              <a:off x="4045" y="1696"/>
              <a:ext cx="0" cy="68"/>
            </a:xfrm>
            <a:prstGeom prst="line">
              <a:avLst/>
            </a:prstGeom>
            <a:noFill/>
            <a:ln w="25400">
              <a:solidFill>
                <a:schemeClr val="tx1"/>
              </a:solidFill>
              <a:round/>
              <a:headEnd/>
              <a:tailEnd/>
            </a:ln>
          </p:spPr>
          <p:txBody>
            <a:bodyPr wrap="none" anchor="ctr"/>
            <a:lstStyle/>
            <a:p>
              <a:endParaRPr lang="en-US"/>
            </a:p>
          </p:txBody>
        </p:sp>
        <p:sp>
          <p:nvSpPr>
            <p:cNvPr id="4118" name="Rectangle 19"/>
            <p:cNvSpPr>
              <a:spLocks noChangeArrowheads="1"/>
            </p:cNvSpPr>
            <p:nvPr/>
          </p:nvSpPr>
          <p:spPr bwMode="auto">
            <a:xfrm>
              <a:off x="4696" y="1299"/>
              <a:ext cx="754" cy="250"/>
            </a:xfrm>
            <a:prstGeom prst="rect">
              <a:avLst/>
            </a:prstGeom>
            <a:noFill/>
            <a:ln w="25400">
              <a:noFill/>
              <a:miter lim="800000"/>
              <a:headEnd/>
              <a:tailEnd/>
            </a:ln>
          </p:spPr>
          <p:txBody>
            <a:bodyPr wrap="none" lIns="90488" tIns="44450" rIns="90488" bIns="44450">
              <a:spAutoFit/>
            </a:bodyPr>
            <a:lstStyle/>
            <a:p>
              <a:pPr eaLnBrk="0" hangingPunct="0"/>
              <a:r>
                <a:rPr lang="en-US">
                  <a:latin typeface="Verdana" pitchFamily="34" charset="0"/>
                </a:rPr>
                <a:t>cache-2</a:t>
              </a:r>
            </a:p>
          </p:txBody>
        </p:sp>
        <p:sp>
          <p:nvSpPr>
            <p:cNvPr id="4119" name="Rectangle 20"/>
            <p:cNvSpPr>
              <a:spLocks noChangeArrowheads="1"/>
            </p:cNvSpPr>
            <p:nvPr/>
          </p:nvSpPr>
          <p:spPr bwMode="auto">
            <a:xfrm>
              <a:off x="3441" y="1236"/>
              <a:ext cx="1224" cy="456"/>
            </a:xfrm>
            <a:prstGeom prst="rect">
              <a:avLst/>
            </a:prstGeom>
            <a:solidFill>
              <a:schemeClr val="accent5">
                <a:lumMod val="75000"/>
              </a:schemeClr>
            </a:solidFill>
            <a:ln w="25400">
              <a:solidFill>
                <a:schemeClr val="tx1"/>
              </a:solidFill>
              <a:miter lim="800000"/>
              <a:headEnd/>
              <a:tailEnd/>
            </a:ln>
          </p:spPr>
          <p:txBody>
            <a:bodyPr wrap="none" anchor="ctr"/>
            <a:lstStyle/>
            <a:p>
              <a:endParaRPr lang="en-US"/>
            </a:p>
          </p:txBody>
        </p:sp>
        <p:sp>
          <p:nvSpPr>
            <p:cNvPr id="4120" name="Line 21"/>
            <p:cNvSpPr>
              <a:spLocks noChangeShapeType="1"/>
            </p:cNvSpPr>
            <p:nvPr/>
          </p:nvSpPr>
          <p:spPr bwMode="auto">
            <a:xfrm>
              <a:off x="4037" y="1128"/>
              <a:ext cx="0" cy="96"/>
            </a:xfrm>
            <a:prstGeom prst="line">
              <a:avLst/>
            </a:prstGeom>
            <a:noFill/>
            <a:ln w="25400">
              <a:solidFill>
                <a:schemeClr val="tx1"/>
              </a:solidFill>
              <a:round/>
              <a:headEnd/>
              <a:tailEnd/>
            </a:ln>
          </p:spPr>
          <p:txBody>
            <a:bodyPr wrap="none" anchor="ctr"/>
            <a:lstStyle/>
            <a:p>
              <a:endParaRPr lang="en-US"/>
            </a:p>
          </p:txBody>
        </p:sp>
        <p:sp>
          <p:nvSpPr>
            <p:cNvPr id="4121" name="Line 22"/>
            <p:cNvSpPr>
              <a:spLocks noChangeShapeType="1"/>
            </p:cNvSpPr>
            <p:nvPr/>
          </p:nvSpPr>
          <p:spPr bwMode="auto">
            <a:xfrm>
              <a:off x="3441" y="1352"/>
              <a:ext cx="1212" cy="0"/>
            </a:xfrm>
            <a:prstGeom prst="line">
              <a:avLst/>
            </a:prstGeom>
            <a:noFill/>
            <a:ln w="25400">
              <a:solidFill>
                <a:schemeClr val="tx1"/>
              </a:solidFill>
              <a:round/>
              <a:headEnd/>
              <a:tailEnd/>
            </a:ln>
          </p:spPr>
          <p:txBody>
            <a:bodyPr wrap="none" anchor="ctr"/>
            <a:lstStyle/>
            <a:p>
              <a:endParaRPr lang="en-US"/>
            </a:p>
          </p:txBody>
        </p:sp>
        <p:sp>
          <p:nvSpPr>
            <p:cNvPr id="4122" name="Line 23"/>
            <p:cNvSpPr>
              <a:spLocks noChangeShapeType="1"/>
            </p:cNvSpPr>
            <p:nvPr/>
          </p:nvSpPr>
          <p:spPr bwMode="auto">
            <a:xfrm>
              <a:off x="3449" y="1552"/>
              <a:ext cx="1204" cy="4"/>
            </a:xfrm>
            <a:prstGeom prst="line">
              <a:avLst/>
            </a:prstGeom>
            <a:noFill/>
            <a:ln w="25400">
              <a:solidFill>
                <a:schemeClr val="tx1"/>
              </a:solidFill>
              <a:round/>
              <a:headEnd/>
              <a:tailEnd/>
            </a:ln>
          </p:spPr>
          <p:txBody>
            <a:bodyPr wrap="none" anchor="ctr"/>
            <a:lstStyle/>
            <a:p>
              <a:endParaRPr lang="en-US"/>
            </a:p>
          </p:txBody>
        </p:sp>
        <p:sp>
          <p:nvSpPr>
            <p:cNvPr id="4123" name="Rectangle 24"/>
            <p:cNvSpPr>
              <a:spLocks noChangeArrowheads="1"/>
            </p:cNvSpPr>
            <p:nvPr/>
          </p:nvSpPr>
          <p:spPr bwMode="auto">
            <a:xfrm>
              <a:off x="3216" y="1311"/>
              <a:ext cx="1006" cy="250"/>
            </a:xfrm>
            <a:prstGeom prst="rect">
              <a:avLst/>
            </a:prstGeom>
            <a:noFill/>
            <a:ln w="25400">
              <a:noFill/>
              <a:miter lim="800000"/>
              <a:headEnd/>
              <a:tailEnd/>
            </a:ln>
          </p:spPr>
          <p:txBody>
            <a:bodyPr wrap="none" lIns="90488" tIns="44450" rIns="90488" bIns="44450">
              <a:spAutoFit/>
            </a:bodyPr>
            <a:lstStyle/>
            <a:p>
              <a:pPr eaLnBrk="0" hangingPunct="0"/>
              <a:r>
                <a:rPr lang="en-US" dirty="0">
                  <a:latin typeface="Verdana" pitchFamily="34" charset="0"/>
                </a:rPr>
                <a:t>A	100</a:t>
              </a:r>
            </a:p>
          </p:txBody>
        </p:sp>
        <p:sp>
          <p:nvSpPr>
            <p:cNvPr id="4124" name="Rectangle 25"/>
            <p:cNvSpPr>
              <a:spLocks noChangeArrowheads="1"/>
            </p:cNvSpPr>
            <p:nvPr/>
          </p:nvSpPr>
          <p:spPr bwMode="auto">
            <a:xfrm>
              <a:off x="3487" y="2187"/>
              <a:ext cx="789" cy="250"/>
            </a:xfrm>
            <a:prstGeom prst="rect">
              <a:avLst/>
            </a:prstGeom>
            <a:noFill/>
            <a:ln w="25400">
              <a:noFill/>
              <a:miter lim="800000"/>
              <a:headEnd/>
              <a:tailEnd/>
            </a:ln>
          </p:spPr>
          <p:txBody>
            <a:bodyPr wrap="none" lIns="90488" tIns="44450" rIns="90488" bIns="44450">
              <a:spAutoFit/>
            </a:bodyPr>
            <a:lstStyle/>
            <a:p>
              <a:pPr eaLnBrk="0" hangingPunct="0"/>
              <a:r>
                <a:rPr lang="en-US">
                  <a:solidFill>
                    <a:srgbClr val="56127A"/>
                  </a:solidFill>
                  <a:latin typeface="Verdana" pitchFamily="34" charset="0"/>
                </a:rPr>
                <a:t>memory</a:t>
              </a:r>
            </a:p>
          </p:txBody>
        </p:sp>
        <p:sp>
          <p:nvSpPr>
            <p:cNvPr id="4125" name="Rectangle 26"/>
            <p:cNvSpPr>
              <a:spLocks noChangeArrowheads="1"/>
            </p:cNvSpPr>
            <p:nvPr/>
          </p:nvSpPr>
          <p:spPr bwMode="auto">
            <a:xfrm>
              <a:off x="2232" y="2124"/>
              <a:ext cx="1224" cy="456"/>
            </a:xfrm>
            <a:prstGeom prst="rect">
              <a:avLst/>
            </a:prstGeom>
            <a:noFill/>
            <a:ln w="25400">
              <a:solidFill>
                <a:schemeClr val="tx1"/>
              </a:solidFill>
              <a:miter lim="800000"/>
              <a:headEnd/>
              <a:tailEnd/>
            </a:ln>
          </p:spPr>
          <p:txBody>
            <a:bodyPr wrap="none" anchor="ctr"/>
            <a:lstStyle/>
            <a:p>
              <a:endParaRPr lang="en-US"/>
            </a:p>
          </p:txBody>
        </p:sp>
        <p:sp>
          <p:nvSpPr>
            <p:cNvPr id="4126" name="Line 27"/>
            <p:cNvSpPr>
              <a:spLocks noChangeShapeType="1"/>
            </p:cNvSpPr>
            <p:nvPr/>
          </p:nvSpPr>
          <p:spPr bwMode="auto">
            <a:xfrm>
              <a:off x="2828" y="2016"/>
              <a:ext cx="0" cy="96"/>
            </a:xfrm>
            <a:prstGeom prst="line">
              <a:avLst/>
            </a:prstGeom>
            <a:noFill/>
            <a:ln w="25400">
              <a:solidFill>
                <a:schemeClr val="tx1"/>
              </a:solidFill>
              <a:round/>
              <a:headEnd/>
              <a:tailEnd/>
            </a:ln>
          </p:spPr>
          <p:txBody>
            <a:bodyPr wrap="none" anchor="ctr"/>
            <a:lstStyle/>
            <a:p>
              <a:endParaRPr lang="en-US"/>
            </a:p>
          </p:txBody>
        </p:sp>
        <p:sp>
          <p:nvSpPr>
            <p:cNvPr id="4127" name="Line 28"/>
            <p:cNvSpPr>
              <a:spLocks noChangeShapeType="1"/>
            </p:cNvSpPr>
            <p:nvPr/>
          </p:nvSpPr>
          <p:spPr bwMode="auto">
            <a:xfrm>
              <a:off x="2232" y="2240"/>
              <a:ext cx="1212" cy="0"/>
            </a:xfrm>
            <a:prstGeom prst="line">
              <a:avLst/>
            </a:prstGeom>
            <a:noFill/>
            <a:ln w="25400">
              <a:solidFill>
                <a:schemeClr val="tx1"/>
              </a:solidFill>
              <a:round/>
              <a:headEnd/>
              <a:tailEnd/>
            </a:ln>
          </p:spPr>
          <p:txBody>
            <a:bodyPr wrap="none" anchor="ctr"/>
            <a:lstStyle/>
            <a:p>
              <a:endParaRPr lang="en-US"/>
            </a:p>
          </p:txBody>
        </p:sp>
        <p:sp>
          <p:nvSpPr>
            <p:cNvPr id="4128" name="Line 29"/>
            <p:cNvSpPr>
              <a:spLocks noChangeShapeType="1"/>
            </p:cNvSpPr>
            <p:nvPr/>
          </p:nvSpPr>
          <p:spPr bwMode="auto">
            <a:xfrm>
              <a:off x="2240" y="2440"/>
              <a:ext cx="1208" cy="0"/>
            </a:xfrm>
            <a:prstGeom prst="line">
              <a:avLst/>
            </a:prstGeom>
            <a:noFill/>
            <a:ln w="25400">
              <a:solidFill>
                <a:schemeClr val="tx1"/>
              </a:solidFill>
              <a:round/>
              <a:headEnd/>
              <a:tailEnd/>
            </a:ln>
          </p:spPr>
          <p:txBody>
            <a:bodyPr wrap="none" anchor="ctr"/>
            <a:lstStyle/>
            <a:p>
              <a:endParaRPr lang="en-US"/>
            </a:p>
          </p:txBody>
        </p:sp>
        <p:sp>
          <p:nvSpPr>
            <p:cNvPr id="4129" name="Rectangle 30"/>
            <p:cNvSpPr>
              <a:spLocks noChangeArrowheads="1"/>
            </p:cNvSpPr>
            <p:nvPr/>
          </p:nvSpPr>
          <p:spPr bwMode="auto">
            <a:xfrm>
              <a:off x="2007" y="2199"/>
              <a:ext cx="1006" cy="250"/>
            </a:xfrm>
            <a:prstGeom prst="rect">
              <a:avLst/>
            </a:prstGeom>
            <a:noFill/>
            <a:ln w="25400">
              <a:noFill/>
              <a:miter lim="800000"/>
              <a:headEnd/>
              <a:tailEnd/>
            </a:ln>
          </p:spPr>
          <p:txBody>
            <a:bodyPr wrap="none" lIns="90488" tIns="44450" rIns="90488" bIns="44450">
              <a:spAutoFit/>
            </a:bodyPr>
            <a:lstStyle/>
            <a:p>
              <a:pPr eaLnBrk="0" hangingPunct="0"/>
              <a:r>
                <a:rPr lang="en-US" dirty="0">
                  <a:latin typeface="Verdana" pitchFamily="34" charset="0"/>
                </a:rPr>
                <a:t>A	100</a:t>
              </a:r>
            </a:p>
          </p:txBody>
        </p:sp>
      </p:grpSp>
      <p:grpSp>
        <p:nvGrpSpPr>
          <p:cNvPr id="40" name="Group 39"/>
          <p:cNvGrpSpPr/>
          <p:nvPr/>
        </p:nvGrpSpPr>
        <p:grpSpPr>
          <a:xfrm>
            <a:off x="2004364" y="2276888"/>
            <a:ext cx="1399391" cy="577900"/>
            <a:chOff x="2004364" y="2216506"/>
            <a:chExt cx="1399391" cy="577900"/>
          </a:xfrm>
        </p:grpSpPr>
        <p:cxnSp>
          <p:nvCxnSpPr>
            <p:cNvPr id="37" name="Straight Connector 36"/>
            <p:cNvCxnSpPr/>
            <p:nvPr/>
          </p:nvCxnSpPr>
          <p:spPr bwMode="auto">
            <a:xfrm flipV="1">
              <a:off x="2004364" y="2216506"/>
              <a:ext cx="782727" cy="577900"/>
            </a:xfrm>
            <a:prstGeom prst="line">
              <a:avLst/>
            </a:prstGeom>
            <a:solidFill>
              <a:srgbClr val="000000"/>
            </a:solidFill>
            <a:ln w="28575" cap="flat" cmpd="sng" algn="ctr">
              <a:solidFill>
                <a:srgbClr val="FF0000"/>
              </a:solidFill>
              <a:prstDash val="solid"/>
              <a:round/>
              <a:headEnd type="none" w="med" len="med"/>
              <a:tailEnd type="none" w="med" len="med"/>
            </a:ln>
            <a:effectLst/>
          </p:spPr>
        </p:cxnSp>
        <p:sp>
          <p:nvSpPr>
            <p:cNvPr id="39" name="TextBox 38"/>
            <p:cNvSpPr txBox="1"/>
            <p:nvPr/>
          </p:nvSpPr>
          <p:spPr>
            <a:xfrm>
              <a:off x="2728570" y="2298489"/>
              <a:ext cx="675185" cy="400110"/>
            </a:xfrm>
            <a:prstGeom prst="rect">
              <a:avLst/>
            </a:prstGeom>
            <a:noFill/>
          </p:spPr>
          <p:txBody>
            <a:bodyPr wrap="none" rtlCol="0" anchor="ctr">
              <a:spAutoFit/>
            </a:bodyPr>
            <a:lstStyle/>
            <a:p>
              <a:r>
                <a:rPr lang="en-US" dirty="0">
                  <a:solidFill>
                    <a:srgbClr val="FF0000"/>
                  </a:solidFill>
                  <a:latin typeface="Verdana" pitchFamily="34" charset="0"/>
                </a:rPr>
                <a:t>200</a:t>
              </a:r>
              <a:endParaRPr lang="en-US" dirty="0"/>
            </a:p>
          </p:txBody>
        </p:sp>
      </p:grpSp>
      <p:grpSp>
        <p:nvGrpSpPr>
          <p:cNvPr id="41" name="Group 40"/>
          <p:cNvGrpSpPr/>
          <p:nvPr/>
        </p:nvGrpSpPr>
        <p:grpSpPr>
          <a:xfrm>
            <a:off x="4131869" y="3738708"/>
            <a:ext cx="1399391" cy="577900"/>
            <a:chOff x="2004364" y="2216506"/>
            <a:chExt cx="1399391" cy="577900"/>
          </a:xfrm>
        </p:grpSpPr>
        <p:cxnSp>
          <p:nvCxnSpPr>
            <p:cNvPr id="42" name="Straight Connector 41"/>
            <p:cNvCxnSpPr/>
            <p:nvPr/>
          </p:nvCxnSpPr>
          <p:spPr bwMode="auto">
            <a:xfrm flipV="1">
              <a:off x="2004364" y="2216506"/>
              <a:ext cx="782727" cy="577900"/>
            </a:xfrm>
            <a:prstGeom prst="line">
              <a:avLst/>
            </a:prstGeom>
            <a:solidFill>
              <a:srgbClr val="000000"/>
            </a:solidFill>
            <a:ln w="28575" cap="flat" cmpd="sng" algn="ctr">
              <a:solidFill>
                <a:srgbClr val="FF0000"/>
              </a:solidFill>
              <a:prstDash val="solid"/>
              <a:round/>
              <a:headEnd type="none" w="med" len="med"/>
              <a:tailEnd type="none" w="med" len="med"/>
            </a:ln>
            <a:effectLst/>
          </p:spPr>
        </p:cxnSp>
        <p:sp>
          <p:nvSpPr>
            <p:cNvPr id="43" name="TextBox 42"/>
            <p:cNvSpPr txBox="1"/>
            <p:nvPr/>
          </p:nvSpPr>
          <p:spPr>
            <a:xfrm>
              <a:off x="2728570" y="2298489"/>
              <a:ext cx="675185" cy="400110"/>
            </a:xfrm>
            <a:prstGeom prst="rect">
              <a:avLst/>
            </a:prstGeom>
            <a:noFill/>
          </p:spPr>
          <p:txBody>
            <a:bodyPr wrap="none" rtlCol="0" anchor="ctr">
              <a:spAutoFit/>
            </a:bodyPr>
            <a:lstStyle/>
            <a:p>
              <a:r>
                <a:rPr lang="en-US" dirty="0">
                  <a:solidFill>
                    <a:srgbClr val="FF0000"/>
                  </a:solidFill>
                  <a:latin typeface="Verdana" pitchFamily="34" charset="0"/>
                </a:rPr>
                <a:t>200</a:t>
              </a:r>
              <a:endParaRPr lang="en-US" dirty="0"/>
            </a:p>
          </p:txBody>
        </p:sp>
      </p:grpSp>
      <p:sp>
        <p:nvSpPr>
          <p:cNvPr id="6" name="TextBox 5"/>
          <p:cNvSpPr txBox="1"/>
          <p:nvPr/>
        </p:nvSpPr>
        <p:spPr>
          <a:xfrm>
            <a:off x="1636993" y="5577887"/>
            <a:ext cx="6303457" cy="400110"/>
          </a:xfrm>
          <a:prstGeom prst="rect">
            <a:avLst/>
          </a:prstGeom>
          <a:noFill/>
        </p:spPr>
        <p:txBody>
          <a:bodyPr wrap="none" rtlCol="0">
            <a:spAutoFit/>
          </a:bodyPr>
          <a:lstStyle/>
          <a:p>
            <a:r>
              <a:rPr lang="en-US" dirty="0">
                <a:solidFill>
                  <a:srgbClr val="FF0000"/>
                </a:solidFill>
              </a:rPr>
              <a:t>Do these stale values matter for programming?</a:t>
            </a:r>
          </a:p>
        </p:txBody>
      </p:sp>
      <p:sp>
        <p:nvSpPr>
          <p:cNvPr id="44" name="TextBox 43"/>
          <p:cNvSpPr txBox="1"/>
          <p:nvPr/>
        </p:nvSpPr>
        <p:spPr>
          <a:xfrm>
            <a:off x="3177153" y="5926858"/>
            <a:ext cx="5788617" cy="707886"/>
          </a:xfrm>
          <a:prstGeom prst="rect">
            <a:avLst/>
          </a:prstGeom>
          <a:noFill/>
        </p:spPr>
        <p:txBody>
          <a:bodyPr wrap="square" lIns="91440" tIns="45720" rIns="91440" bIns="45720" rtlCol="0" anchor="t">
            <a:spAutoFit/>
          </a:bodyPr>
          <a:lstStyle/>
          <a:p>
            <a:r>
              <a:rPr lang="en-US" dirty="0">
                <a:solidFill>
                  <a:srgbClr val="FF0000"/>
                </a:solidFill>
                <a:latin typeface="Comic Sans MS"/>
              </a:rPr>
              <a:t>Yes, if we want to implement SC or, in fact, any "easy" memory model</a:t>
            </a:r>
          </a:p>
        </p:txBody>
      </p:sp>
      <p:sp>
        <p:nvSpPr>
          <p:cNvPr id="3" name="Date Placeholder 2">
            <a:extLst>
              <a:ext uri="{FF2B5EF4-FFF2-40B4-BE49-F238E27FC236}">
                <a16:creationId xmlns:a16="http://schemas.microsoft.com/office/drawing/2014/main" id="{1DA3C0B0-E8EB-0FD4-F3A1-6F0725440D2E}"/>
              </a:ext>
            </a:extLst>
          </p:cNvPr>
          <p:cNvSpPr>
            <a:spLocks noGrp="1"/>
          </p:cNvSpPr>
          <p:nvPr>
            <p:ph type="dt" sz="half" idx="10"/>
          </p:nvPr>
        </p:nvSpPr>
        <p:spPr/>
        <p:txBody>
          <a:bodyPr/>
          <a:lstStyle/>
          <a:p>
            <a:pPr>
              <a:defRPr/>
            </a:pPr>
            <a:r>
              <a:rPr lang="en-US"/>
              <a:t>March 21, 2024</a:t>
            </a:r>
            <a:endParaRPr lang="en-US" dirty="0"/>
          </a:p>
        </p:txBody>
      </p:sp>
      <p:sp>
        <p:nvSpPr>
          <p:cNvPr id="4" name="Slide Number Placeholder 3">
            <a:extLst>
              <a:ext uri="{FF2B5EF4-FFF2-40B4-BE49-F238E27FC236}">
                <a16:creationId xmlns:a16="http://schemas.microsoft.com/office/drawing/2014/main" id="{B44958E4-5AF1-5E6F-30CD-9F0EFF58BA74}"/>
              </a:ext>
            </a:extLst>
          </p:cNvPr>
          <p:cNvSpPr>
            <a:spLocks noGrp="1"/>
          </p:cNvSpPr>
          <p:nvPr>
            <p:ph type="sldNum" sz="quarter" idx="11"/>
          </p:nvPr>
        </p:nvSpPr>
        <p:spPr/>
        <p:txBody>
          <a:bodyPr/>
          <a:lstStyle/>
          <a:p>
            <a:r>
              <a:rPr lang="en-US" dirty="0"/>
              <a:t>L13-</a:t>
            </a:r>
            <a:fld id="{53294580-05E8-4585-908E-66FCC5062CA7}" type="slidenum">
              <a:rPr lang="en-US" smtClean="0"/>
              <a:pPr>
                <a:defRPr/>
              </a:pPr>
              <a:t>3</a:t>
            </a:fld>
            <a:endParaRPr lang="en-US"/>
          </a:p>
        </p:txBody>
      </p:sp>
    </p:spTree>
    <p:extLst>
      <p:ext uri="{BB962C8B-B14F-4D97-AF65-F5344CB8AC3E}">
        <p14:creationId xmlns:p14="http://schemas.microsoft.com/office/powerpoint/2010/main" val="24460299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633412" y="5007"/>
            <a:ext cx="7648575" cy="1289978"/>
          </a:xfrm>
          <a:noFill/>
        </p:spPr>
        <p:txBody>
          <a:bodyPr lIns="90488" tIns="44450" rIns="90488" bIns="44450"/>
          <a:lstStyle/>
          <a:p>
            <a:pPr eaLnBrk="1" hangingPunct="1"/>
            <a:r>
              <a:rPr lang="en-US" sz="4000" dirty="0"/>
              <a:t>Shared Memory Systems</a:t>
            </a:r>
          </a:p>
        </p:txBody>
      </p:sp>
      <p:sp>
        <p:nvSpPr>
          <p:cNvPr id="8197" name="Line 3"/>
          <p:cNvSpPr>
            <a:spLocks noChangeShapeType="1"/>
          </p:cNvSpPr>
          <p:nvPr/>
        </p:nvSpPr>
        <p:spPr bwMode="auto">
          <a:xfrm>
            <a:off x="3975100" y="2808288"/>
            <a:ext cx="0" cy="198437"/>
          </a:xfrm>
          <a:prstGeom prst="line">
            <a:avLst/>
          </a:prstGeom>
          <a:noFill/>
          <a:ln w="25400">
            <a:solidFill>
              <a:schemeClr val="tx1"/>
            </a:solidFill>
            <a:round/>
            <a:headEnd/>
            <a:tailEnd/>
          </a:ln>
        </p:spPr>
        <p:txBody>
          <a:bodyPr wrap="none" anchor="ctr"/>
          <a:lstStyle/>
          <a:p>
            <a:endParaRPr lang="en-US"/>
          </a:p>
        </p:txBody>
      </p:sp>
      <p:sp>
        <p:nvSpPr>
          <p:cNvPr id="8198" name="Rectangle 4"/>
          <p:cNvSpPr>
            <a:spLocks noChangeArrowheads="1"/>
          </p:cNvSpPr>
          <p:nvPr/>
        </p:nvSpPr>
        <p:spPr bwMode="auto">
          <a:xfrm>
            <a:off x="4102100" y="3306763"/>
            <a:ext cx="744538" cy="273050"/>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8199" name="Rectangle 5"/>
          <p:cNvSpPr>
            <a:spLocks noChangeArrowheads="1"/>
          </p:cNvSpPr>
          <p:nvPr/>
        </p:nvSpPr>
        <p:spPr bwMode="auto">
          <a:xfrm>
            <a:off x="4279900" y="3290888"/>
            <a:ext cx="515938" cy="301625"/>
          </a:xfrm>
          <a:prstGeom prst="rect">
            <a:avLst/>
          </a:prstGeom>
          <a:noFill/>
          <a:ln w="12700">
            <a:noFill/>
            <a:miter lim="800000"/>
            <a:headEnd/>
            <a:tailEnd/>
          </a:ln>
        </p:spPr>
        <p:txBody>
          <a:bodyPr lIns="90488" tIns="44450" rIns="90488" bIns="44450">
            <a:spAutoFit/>
          </a:bodyPr>
          <a:lstStyle/>
          <a:p>
            <a:pPr eaLnBrk="0" hangingPunct="0"/>
            <a:r>
              <a:rPr lang="en-US" sz="1400">
                <a:solidFill>
                  <a:srgbClr val="56127A"/>
                </a:solidFill>
                <a:latin typeface="Verdana" pitchFamily="34" charset="0"/>
              </a:rPr>
              <a:t>M</a:t>
            </a:r>
          </a:p>
        </p:txBody>
      </p:sp>
      <p:sp>
        <p:nvSpPr>
          <p:cNvPr id="8200" name="Rectangle 6"/>
          <p:cNvSpPr>
            <a:spLocks noChangeArrowheads="1"/>
          </p:cNvSpPr>
          <p:nvPr/>
        </p:nvSpPr>
        <p:spPr bwMode="auto">
          <a:xfrm>
            <a:off x="3759200" y="1612900"/>
            <a:ext cx="360363" cy="198438"/>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8201" name="Line 7"/>
          <p:cNvSpPr>
            <a:spLocks noChangeShapeType="1"/>
          </p:cNvSpPr>
          <p:nvPr/>
        </p:nvSpPr>
        <p:spPr bwMode="auto">
          <a:xfrm>
            <a:off x="3898900" y="1836738"/>
            <a:ext cx="0" cy="200025"/>
          </a:xfrm>
          <a:prstGeom prst="line">
            <a:avLst/>
          </a:prstGeom>
          <a:noFill/>
          <a:ln w="25400">
            <a:solidFill>
              <a:schemeClr val="tx1"/>
            </a:solidFill>
            <a:round/>
            <a:headEnd/>
            <a:tailEnd/>
          </a:ln>
        </p:spPr>
        <p:txBody>
          <a:bodyPr wrap="none" anchor="ctr"/>
          <a:lstStyle/>
          <a:p>
            <a:endParaRPr lang="en-US"/>
          </a:p>
        </p:txBody>
      </p:sp>
      <p:sp>
        <p:nvSpPr>
          <p:cNvPr id="8202" name="Line 8"/>
          <p:cNvSpPr>
            <a:spLocks noChangeShapeType="1"/>
          </p:cNvSpPr>
          <p:nvPr/>
        </p:nvSpPr>
        <p:spPr bwMode="auto">
          <a:xfrm>
            <a:off x="3759200" y="2047875"/>
            <a:ext cx="2092325" cy="0"/>
          </a:xfrm>
          <a:prstGeom prst="line">
            <a:avLst/>
          </a:prstGeom>
          <a:noFill/>
          <a:ln w="25400">
            <a:solidFill>
              <a:schemeClr val="tx1"/>
            </a:solidFill>
            <a:round/>
            <a:headEnd/>
            <a:tailEnd/>
          </a:ln>
        </p:spPr>
        <p:txBody>
          <a:bodyPr wrap="none" anchor="ctr"/>
          <a:lstStyle/>
          <a:p>
            <a:endParaRPr lang="en-US"/>
          </a:p>
        </p:txBody>
      </p:sp>
      <p:sp>
        <p:nvSpPr>
          <p:cNvPr id="8203" name="Rectangle 9"/>
          <p:cNvSpPr>
            <a:spLocks noChangeArrowheads="1"/>
          </p:cNvSpPr>
          <p:nvPr/>
        </p:nvSpPr>
        <p:spPr bwMode="auto">
          <a:xfrm>
            <a:off x="3695700" y="1558925"/>
            <a:ext cx="528638" cy="301625"/>
          </a:xfrm>
          <a:prstGeom prst="rect">
            <a:avLst/>
          </a:prstGeom>
          <a:noFill/>
          <a:ln w="12700">
            <a:noFill/>
            <a:miter lim="800000"/>
            <a:headEnd/>
            <a:tailEnd/>
          </a:ln>
        </p:spPr>
        <p:txBody>
          <a:bodyPr lIns="90488" tIns="44450" rIns="90488" bIns="44450">
            <a:spAutoFit/>
          </a:bodyPr>
          <a:lstStyle/>
          <a:p>
            <a:pPr eaLnBrk="0" hangingPunct="0"/>
            <a:r>
              <a:rPr lang="en-US" sz="1400">
                <a:solidFill>
                  <a:srgbClr val="56127A"/>
                </a:solidFill>
                <a:latin typeface="Verdana" pitchFamily="34" charset="0"/>
              </a:rPr>
              <a:t> L1</a:t>
            </a:r>
          </a:p>
        </p:txBody>
      </p:sp>
      <p:sp>
        <p:nvSpPr>
          <p:cNvPr id="8204" name="Rectangle 10"/>
          <p:cNvSpPr>
            <a:spLocks noChangeArrowheads="1"/>
          </p:cNvSpPr>
          <p:nvPr/>
        </p:nvSpPr>
        <p:spPr bwMode="auto">
          <a:xfrm>
            <a:off x="3759200" y="1389063"/>
            <a:ext cx="360363" cy="198437"/>
          </a:xfrm>
          <a:prstGeom prst="rect">
            <a:avLst/>
          </a:prstGeom>
          <a:solidFill>
            <a:schemeClr val="tx1"/>
          </a:solidFill>
          <a:ln w="9525">
            <a:solidFill>
              <a:srgbClr val="FF0000"/>
            </a:solidFill>
            <a:miter lim="800000"/>
            <a:headEnd/>
            <a:tailEnd/>
          </a:ln>
        </p:spPr>
        <p:txBody>
          <a:bodyPr wrap="none" anchor="ctr"/>
          <a:lstStyle/>
          <a:p>
            <a:endParaRPr lang="en-US"/>
          </a:p>
        </p:txBody>
      </p:sp>
      <p:sp>
        <p:nvSpPr>
          <p:cNvPr id="8205" name="Rectangle 11"/>
          <p:cNvSpPr>
            <a:spLocks noChangeArrowheads="1"/>
          </p:cNvSpPr>
          <p:nvPr/>
        </p:nvSpPr>
        <p:spPr bwMode="auto">
          <a:xfrm>
            <a:off x="3733800" y="1346200"/>
            <a:ext cx="400050" cy="301625"/>
          </a:xfrm>
          <a:prstGeom prst="rect">
            <a:avLst/>
          </a:prstGeom>
          <a:noFill/>
          <a:ln w="12700">
            <a:noFill/>
            <a:miter lim="800000"/>
            <a:headEnd/>
            <a:tailEnd/>
          </a:ln>
        </p:spPr>
        <p:txBody>
          <a:bodyPr lIns="90488" tIns="44450" rIns="90488" bIns="44450">
            <a:spAutoFit/>
          </a:bodyPr>
          <a:lstStyle/>
          <a:p>
            <a:pPr eaLnBrk="0" hangingPunct="0"/>
            <a:r>
              <a:rPr lang="en-US" sz="1400">
                <a:solidFill>
                  <a:schemeClr val="bg1"/>
                </a:solidFill>
                <a:latin typeface="Verdana" pitchFamily="34" charset="0"/>
              </a:rPr>
              <a:t> P</a:t>
            </a:r>
          </a:p>
        </p:txBody>
      </p:sp>
      <p:sp>
        <p:nvSpPr>
          <p:cNvPr id="8206" name="Rectangle 12"/>
          <p:cNvSpPr>
            <a:spLocks noChangeArrowheads="1"/>
          </p:cNvSpPr>
          <p:nvPr/>
        </p:nvSpPr>
        <p:spPr bwMode="auto">
          <a:xfrm>
            <a:off x="4216400" y="1612900"/>
            <a:ext cx="360363" cy="198438"/>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8207" name="Line 13"/>
          <p:cNvSpPr>
            <a:spLocks noChangeShapeType="1"/>
          </p:cNvSpPr>
          <p:nvPr/>
        </p:nvSpPr>
        <p:spPr bwMode="auto">
          <a:xfrm>
            <a:off x="4356100" y="1836738"/>
            <a:ext cx="0" cy="200025"/>
          </a:xfrm>
          <a:prstGeom prst="line">
            <a:avLst/>
          </a:prstGeom>
          <a:noFill/>
          <a:ln w="25400">
            <a:solidFill>
              <a:schemeClr val="tx1"/>
            </a:solidFill>
            <a:round/>
            <a:headEnd/>
            <a:tailEnd/>
          </a:ln>
        </p:spPr>
        <p:txBody>
          <a:bodyPr wrap="none" anchor="ctr"/>
          <a:lstStyle/>
          <a:p>
            <a:endParaRPr lang="en-US"/>
          </a:p>
        </p:txBody>
      </p:sp>
      <p:sp>
        <p:nvSpPr>
          <p:cNvPr id="8208" name="Rectangle 14"/>
          <p:cNvSpPr>
            <a:spLocks noChangeArrowheads="1"/>
          </p:cNvSpPr>
          <p:nvPr/>
        </p:nvSpPr>
        <p:spPr bwMode="auto">
          <a:xfrm>
            <a:off x="4152900" y="1558925"/>
            <a:ext cx="528638" cy="301625"/>
          </a:xfrm>
          <a:prstGeom prst="rect">
            <a:avLst/>
          </a:prstGeom>
          <a:noFill/>
          <a:ln w="12700">
            <a:noFill/>
            <a:miter lim="800000"/>
            <a:headEnd/>
            <a:tailEnd/>
          </a:ln>
        </p:spPr>
        <p:txBody>
          <a:bodyPr lIns="90488" tIns="44450" rIns="90488" bIns="44450">
            <a:spAutoFit/>
          </a:bodyPr>
          <a:lstStyle/>
          <a:p>
            <a:pPr eaLnBrk="0" hangingPunct="0"/>
            <a:r>
              <a:rPr lang="en-US" sz="1400">
                <a:solidFill>
                  <a:srgbClr val="56127A"/>
                </a:solidFill>
                <a:latin typeface="Verdana" pitchFamily="34" charset="0"/>
              </a:rPr>
              <a:t> L1</a:t>
            </a:r>
          </a:p>
        </p:txBody>
      </p:sp>
      <p:sp>
        <p:nvSpPr>
          <p:cNvPr id="8209" name="Rectangle 15"/>
          <p:cNvSpPr>
            <a:spLocks noChangeArrowheads="1"/>
          </p:cNvSpPr>
          <p:nvPr/>
        </p:nvSpPr>
        <p:spPr bwMode="auto">
          <a:xfrm>
            <a:off x="4216400" y="1389063"/>
            <a:ext cx="360363" cy="198437"/>
          </a:xfrm>
          <a:prstGeom prst="rect">
            <a:avLst/>
          </a:prstGeom>
          <a:solidFill>
            <a:schemeClr val="tx1"/>
          </a:solidFill>
          <a:ln w="9525">
            <a:solidFill>
              <a:srgbClr val="FF0000"/>
            </a:solidFill>
            <a:miter lim="800000"/>
            <a:headEnd/>
            <a:tailEnd/>
          </a:ln>
        </p:spPr>
        <p:txBody>
          <a:bodyPr wrap="none" anchor="ctr"/>
          <a:lstStyle/>
          <a:p>
            <a:endParaRPr lang="en-US"/>
          </a:p>
        </p:txBody>
      </p:sp>
      <p:sp>
        <p:nvSpPr>
          <p:cNvPr id="8210" name="Rectangle 16"/>
          <p:cNvSpPr>
            <a:spLocks noChangeArrowheads="1"/>
          </p:cNvSpPr>
          <p:nvPr/>
        </p:nvSpPr>
        <p:spPr bwMode="auto">
          <a:xfrm>
            <a:off x="4191000" y="1346200"/>
            <a:ext cx="400050" cy="301625"/>
          </a:xfrm>
          <a:prstGeom prst="rect">
            <a:avLst/>
          </a:prstGeom>
          <a:noFill/>
          <a:ln w="12700">
            <a:noFill/>
            <a:miter lim="800000"/>
            <a:headEnd/>
            <a:tailEnd/>
          </a:ln>
        </p:spPr>
        <p:txBody>
          <a:bodyPr lIns="90488" tIns="44450" rIns="90488" bIns="44450">
            <a:spAutoFit/>
          </a:bodyPr>
          <a:lstStyle/>
          <a:p>
            <a:pPr eaLnBrk="0" hangingPunct="0"/>
            <a:r>
              <a:rPr lang="en-US" sz="1400">
                <a:solidFill>
                  <a:schemeClr val="bg1"/>
                </a:solidFill>
                <a:latin typeface="Verdana" pitchFamily="34" charset="0"/>
              </a:rPr>
              <a:t> P</a:t>
            </a:r>
          </a:p>
        </p:txBody>
      </p:sp>
      <p:sp>
        <p:nvSpPr>
          <p:cNvPr id="8211" name="Rectangle 17"/>
          <p:cNvSpPr>
            <a:spLocks noChangeArrowheads="1"/>
          </p:cNvSpPr>
          <p:nvPr/>
        </p:nvSpPr>
        <p:spPr bwMode="auto">
          <a:xfrm>
            <a:off x="4673600" y="1612900"/>
            <a:ext cx="360363" cy="198438"/>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8212" name="Line 18"/>
          <p:cNvSpPr>
            <a:spLocks noChangeShapeType="1"/>
          </p:cNvSpPr>
          <p:nvPr/>
        </p:nvSpPr>
        <p:spPr bwMode="auto">
          <a:xfrm>
            <a:off x="4813300" y="1836738"/>
            <a:ext cx="0" cy="200025"/>
          </a:xfrm>
          <a:prstGeom prst="line">
            <a:avLst/>
          </a:prstGeom>
          <a:noFill/>
          <a:ln w="25400">
            <a:solidFill>
              <a:schemeClr val="tx1"/>
            </a:solidFill>
            <a:round/>
            <a:headEnd/>
            <a:tailEnd/>
          </a:ln>
        </p:spPr>
        <p:txBody>
          <a:bodyPr wrap="none" anchor="ctr"/>
          <a:lstStyle/>
          <a:p>
            <a:endParaRPr lang="en-US"/>
          </a:p>
        </p:txBody>
      </p:sp>
      <p:sp>
        <p:nvSpPr>
          <p:cNvPr id="8213" name="Rectangle 19"/>
          <p:cNvSpPr>
            <a:spLocks noChangeArrowheads="1"/>
          </p:cNvSpPr>
          <p:nvPr/>
        </p:nvSpPr>
        <p:spPr bwMode="auto">
          <a:xfrm>
            <a:off x="4608513" y="1558925"/>
            <a:ext cx="528637" cy="301625"/>
          </a:xfrm>
          <a:prstGeom prst="rect">
            <a:avLst/>
          </a:prstGeom>
          <a:noFill/>
          <a:ln w="12700">
            <a:noFill/>
            <a:miter lim="800000"/>
            <a:headEnd/>
            <a:tailEnd/>
          </a:ln>
        </p:spPr>
        <p:txBody>
          <a:bodyPr lIns="90488" tIns="44450" rIns="90488" bIns="44450">
            <a:spAutoFit/>
          </a:bodyPr>
          <a:lstStyle/>
          <a:p>
            <a:pPr eaLnBrk="0" hangingPunct="0"/>
            <a:r>
              <a:rPr lang="en-US" sz="1400">
                <a:solidFill>
                  <a:srgbClr val="56127A"/>
                </a:solidFill>
                <a:latin typeface="Verdana" pitchFamily="34" charset="0"/>
              </a:rPr>
              <a:t> L1</a:t>
            </a:r>
          </a:p>
        </p:txBody>
      </p:sp>
      <p:sp>
        <p:nvSpPr>
          <p:cNvPr id="8214" name="Rectangle 20"/>
          <p:cNvSpPr>
            <a:spLocks noChangeArrowheads="1"/>
          </p:cNvSpPr>
          <p:nvPr/>
        </p:nvSpPr>
        <p:spPr bwMode="auto">
          <a:xfrm>
            <a:off x="4673600" y="1389063"/>
            <a:ext cx="360363" cy="198437"/>
          </a:xfrm>
          <a:prstGeom prst="rect">
            <a:avLst/>
          </a:prstGeom>
          <a:solidFill>
            <a:schemeClr val="tx1"/>
          </a:solidFill>
          <a:ln w="9525">
            <a:solidFill>
              <a:srgbClr val="FF0000"/>
            </a:solidFill>
            <a:miter lim="800000"/>
            <a:headEnd/>
            <a:tailEnd/>
          </a:ln>
        </p:spPr>
        <p:txBody>
          <a:bodyPr wrap="none" anchor="ctr"/>
          <a:lstStyle/>
          <a:p>
            <a:endParaRPr lang="en-US"/>
          </a:p>
        </p:txBody>
      </p:sp>
      <p:sp>
        <p:nvSpPr>
          <p:cNvPr id="8215" name="Rectangle 21"/>
          <p:cNvSpPr>
            <a:spLocks noChangeArrowheads="1"/>
          </p:cNvSpPr>
          <p:nvPr/>
        </p:nvSpPr>
        <p:spPr bwMode="auto">
          <a:xfrm>
            <a:off x="4646613" y="1346200"/>
            <a:ext cx="400050" cy="301625"/>
          </a:xfrm>
          <a:prstGeom prst="rect">
            <a:avLst/>
          </a:prstGeom>
          <a:noFill/>
          <a:ln w="12700">
            <a:noFill/>
            <a:miter lim="800000"/>
            <a:headEnd/>
            <a:tailEnd/>
          </a:ln>
        </p:spPr>
        <p:txBody>
          <a:bodyPr lIns="90488" tIns="44450" rIns="90488" bIns="44450">
            <a:spAutoFit/>
          </a:bodyPr>
          <a:lstStyle/>
          <a:p>
            <a:pPr eaLnBrk="0" hangingPunct="0"/>
            <a:r>
              <a:rPr lang="en-US" sz="1400">
                <a:solidFill>
                  <a:schemeClr val="bg1"/>
                </a:solidFill>
                <a:latin typeface="Verdana" pitchFamily="34" charset="0"/>
              </a:rPr>
              <a:t> P</a:t>
            </a:r>
          </a:p>
        </p:txBody>
      </p:sp>
      <p:sp>
        <p:nvSpPr>
          <p:cNvPr id="8216" name="Rectangle 22"/>
          <p:cNvSpPr>
            <a:spLocks noChangeArrowheads="1"/>
          </p:cNvSpPr>
          <p:nvPr/>
        </p:nvSpPr>
        <p:spPr bwMode="auto">
          <a:xfrm>
            <a:off x="5130800" y="1612900"/>
            <a:ext cx="360363" cy="198438"/>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8217" name="Line 23"/>
          <p:cNvSpPr>
            <a:spLocks noChangeShapeType="1"/>
          </p:cNvSpPr>
          <p:nvPr/>
        </p:nvSpPr>
        <p:spPr bwMode="auto">
          <a:xfrm>
            <a:off x="5270500" y="1836738"/>
            <a:ext cx="0" cy="200025"/>
          </a:xfrm>
          <a:prstGeom prst="line">
            <a:avLst/>
          </a:prstGeom>
          <a:noFill/>
          <a:ln w="25400">
            <a:solidFill>
              <a:schemeClr val="tx1"/>
            </a:solidFill>
            <a:round/>
            <a:headEnd/>
            <a:tailEnd/>
          </a:ln>
        </p:spPr>
        <p:txBody>
          <a:bodyPr wrap="none" anchor="ctr"/>
          <a:lstStyle/>
          <a:p>
            <a:endParaRPr lang="en-US"/>
          </a:p>
        </p:txBody>
      </p:sp>
      <p:sp>
        <p:nvSpPr>
          <p:cNvPr id="8218" name="Rectangle 24"/>
          <p:cNvSpPr>
            <a:spLocks noChangeArrowheads="1"/>
          </p:cNvSpPr>
          <p:nvPr/>
        </p:nvSpPr>
        <p:spPr bwMode="auto">
          <a:xfrm>
            <a:off x="5065713" y="1558925"/>
            <a:ext cx="528637" cy="301625"/>
          </a:xfrm>
          <a:prstGeom prst="rect">
            <a:avLst/>
          </a:prstGeom>
          <a:noFill/>
          <a:ln w="12700">
            <a:noFill/>
            <a:miter lim="800000"/>
            <a:headEnd/>
            <a:tailEnd/>
          </a:ln>
        </p:spPr>
        <p:txBody>
          <a:bodyPr lIns="90488" tIns="44450" rIns="90488" bIns="44450">
            <a:spAutoFit/>
          </a:bodyPr>
          <a:lstStyle/>
          <a:p>
            <a:pPr eaLnBrk="0" hangingPunct="0"/>
            <a:r>
              <a:rPr lang="en-US" sz="1400">
                <a:solidFill>
                  <a:srgbClr val="56127A"/>
                </a:solidFill>
                <a:latin typeface="Verdana" pitchFamily="34" charset="0"/>
              </a:rPr>
              <a:t> L1</a:t>
            </a:r>
          </a:p>
        </p:txBody>
      </p:sp>
      <p:sp>
        <p:nvSpPr>
          <p:cNvPr id="8219" name="Rectangle 25"/>
          <p:cNvSpPr>
            <a:spLocks noChangeArrowheads="1"/>
          </p:cNvSpPr>
          <p:nvPr/>
        </p:nvSpPr>
        <p:spPr bwMode="auto">
          <a:xfrm>
            <a:off x="5130800" y="1389063"/>
            <a:ext cx="360363" cy="198437"/>
          </a:xfrm>
          <a:prstGeom prst="rect">
            <a:avLst/>
          </a:prstGeom>
          <a:solidFill>
            <a:schemeClr val="tx1"/>
          </a:solidFill>
          <a:ln w="9525">
            <a:solidFill>
              <a:srgbClr val="FF0000"/>
            </a:solidFill>
            <a:miter lim="800000"/>
            <a:headEnd/>
            <a:tailEnd/>
          </a:ln>
        </p:spPr>
        <p:txBody>
          <a:bodyPr wrap="none" anchor="ctr"/>
          <a:lstStyle/>
          <a:p>
            <a:endParaRPr lang="en-US"/>
          </a:p>
        </p:txBody>
      </p:sp>
      <p:sp>
        <p:nvSpPr>
          <p:cNvPr id="8220" name="Rectangle 26"/>
          <p:cNvSpPr>
            <a:spLocks noChangeArrowheads="1"/>
          </p:cNvSpPr>
          <p:nvPr/>
        </p:nvSpPr>
        <p:spPr bwMode="auto">
          <a:xfrm>
            <a:off x="5103813" y="1346200"/>
            <a:ext cx="400050" cy="301625"/>
          </a:xfrm>
          <a:prstGeom prst="rect">
            <a:avLst/>
          </a:prstGeom>
          <a:noFill/>
          <a:ln w="12700">
            <a:noFill/>
            <a:miter lim="800000"/>
            <a:headEnd/>
            <a:tailEnd/>
          </a:ln>
        </p:spPr>
        <p:txBody>
          <a:bodyPr lIns="90488" tIns="44450" rIns="90488" bIns="44450">
            <a:spAutoFit/>
          </a:bodyPr>
          <a:lstStyle/>
          <a:p>
            <a:pPr eaLnBrk="0" hangingPunct="0"/>
            <a:r>
              <a:rPr lang="en-US" sz="1400">
                <a:latin typeface="Verdana" pitchFamily="34" charset="0"/>
              </a:rPr>
              <a:t> </a:t>
            </a:r>
            <a:r>
              <a:rPr lang="en-US" sz="1400">
                <a:solidFill>
                  <a:schemeClr val="bg1"/>
                </a:solidFill>
                <a:latin typeface="Verdana" pitchFamily="34" charset="0"/>
              </a:rPr>
              <a:t>P</a:t>
            </a:r>
          </a:p>
        </p:txBody>
      </p:sp>
      <p:sp>
        <p:nvSpPr>
          <p:cNvPr id="8221" name="Line 27"/>
          <p:cNvSpPr>
            <a:spLocks noChangeShapeType="1"/>
          </p:cNvSpPr>
          <p:nvPr/>
        </p:nvSpPr>
        <p:spPr bwMode="auto">
          <a:xfrm>
            <a:off x="4584700" y="2060575"/>
            <a:ext cx="0" cy="200025"/>
          </a:xfrm>
          <a:prstGeom prst="line">
            <a:avLst/>
          </a:prstGeom>
          <a:noFill/>
          <a:ln w="25400">
            <a:solidFill>
              <a:schemeClr val="tx1"/>
            </a:solidFill>
            <a:round/>
            <a:headEnd/>
            <a:tailEnd/>
          </a:ln>
        </p:spPr>
        <p:txBody>
          <a:bodyPr wrap="none" anchor="ctr"/>
          <a:lstStyle/>
          <a:p>
            <a:endParaRPr lang="en-US"/>
          </a:p>
        </p:txBody>
      </p:sp>
      <p:sp>
        <p:nvSpPr>
          <p:cNvPr id="8222" name="Rectangle 28"/>
          <p:cNvSpPr>
            <a:spLocks noChangeArrowheads="1"/>
          </p:cNvSpPr>
          <p:nvPr/>
        </p:nvSpPr>
        <p:spPr bwMode="auto">
          <a:xfrm>
            <a:off x="4292600" y="2284413"/>
            <a:ext cx="744538" cy="274637"/>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8223" name="Rectangle 29"/>
          <p:cNvSpPr>
            <a:spLocks noChangeArrowheads="1"/>
          </p:cNvSpPr>
          <p:nvPr/>
        </p:nvSpPr>
        <p:spPr bwMode="auto">
          <a:xfrm>
            <a:off x="4368800" y="2268538"/>
            <a:ext cx="600075" cy="301625"/>
          </a:xfrm>
          <a:prstGeom prst="rect">
            <a:avLst/>
          </a:prstGeom>
          <a:noFill/>
          <a:ln w="12700">
            <a:noFill/>
            <a:miter lim="800000"/>
            <a:headEnd/>
            <a:tailEnd/>
          </a:ln>
        </p:spPr>
        <p:txBody>
          <a:bodyPr lIns="90488" tIns="44450" rIns="90488" bIns="44450">
            <a:spAutoFit/>
          </a:bodyPr>
          <a:lstStyle/>
          <a:p>
            <a:pPr eaLnBrk="0" hangingPunct="0"/>
            <a:r>
              <a:rPr lang="en-US" sz="1400">
                <a:solidFill>
                  <a:srgbClr val="56127A"/>
                </a:solidFill>
                <a:latin typeface="Verdana" pitchFamily="34" charset="0"/>
              </a:rPr>
              <a:t> L2</a:t>
            </a:r>
          </a:p>
        </p:txBody>
      </p:sp>
      <p:sp>
        <p:nvSpPr>
          <p:cNvPr id="8224" name="Line 30"/>
          <p:cNvSpPr>
            <a:spLocks noChangeShapeType="1"/>
          </p:cNvSpPr>
          <p:nvPr/>
        </p:nvSpPr>
        <p:spPr bwMode="auto">
          <a:xfrm>
            <a:off x="4584700" y="2584450"/>
            <a:ext cx="0" cy="198438"/>
          </a:xfrm>
          <a:prstGeom prst="line">
            <a:avLst/>
          </a:prstGeom>
          <a:noFill/>
          <a:ln w="25400">
            <a:solidFill>
              <a:schemeClr val="tx1"/>
            </a:solidFill>
            <a:round/>
            <a:headEnd/>
            <a:tailEnd/>
          </a:ln>
        </p:spPr>
        <p:txBody>
          <a:bodyPr wrap="none" anchor="ctr"/>
          <a:lstStyle/>
          <a:p>
            <a:endParaRPr lang="en-US"/>
          </a:p>
        </p:txBody>
      </p:sp>
      <p:sp>
        <p:nvSpPr>
          <p:cNvPr id="8225" name="Rectangle 31"/>
          <p:cNvSpPr>
            <a:spLocks noChangeArrowheads="1"/>
          </p:cNvSpPr>
          <p:nvPr/>
        </p:nvSpPr>
        <p:spPr bwMode="auto">
          <a:xfrm>
            <a:off x="3149600" y="2360613"/>
            <a:ext cx="360363" cy="198437"/>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8226" name="Line 32"/>
          <p:cNvSpPr>
            <a:spLocks noChangeShapeType="1"/>
          </p:cNvSpPr>
          <p:nvPr/>
        </p:nvSpPr>
        <p:spPr bwMode="auto">
          <a:xfrm>
            <a:off x="3289300" y="2584450"/>
            <a:ext cx="0" cy="198438"/>
          </a:xfrm>
          <a:prstGeom prst="line">
            <a:avLst/>
          </a:prstGeom>
          <a:noFill/>
          <a:ln w="25400">
            <a:solidFill>
              <a:schemeClr val="tx1"/>
            </a:solidFill>
            <a:round/>
            <a:headEnd/>
            <a:tailEnd/>
          </a:ln>
        </p:spPr>
        <p:txBody>
          <a:bodyPr wrap="none" anchor="ctr"/>
          <a:lstStyle/>
          <a:p>
            <a:endParaRPr lang="en-US"/>
          </a:p>
        </p:txBody>
      </p:sp>
      <p:sp>
        <p:nvSpPr>
          <p:cNvPr id="8227" name="Rectangle 33"/>
          <p:cNvSpPr>
            <a:spLocks noChangeArrowheads="1"/>
          </p:cNvSpPr>
          <p:nvPr/>
        </p:nvSpPr>
        <p:spPr bwMode="auto">
          <a:xfrm>
            <a:off x="3073400" y="2305050"/>
            <a:ext cx="528638" cy="301625"/>
          </a:xfrm>
          <a:prstGeom prst="rect">
            <a:avLst/>
          </a:prstGeom>
          <a:noFill/>
          <a:ln w="12700">
            <a:noFill/>
            <a:miter lim="800000"/>
            <a:headEnd/>
            <a:tailEnd/>
          </a:ln>
        </p:spPr>
        <p:txBody>
          <a:bodyPr lIns="90488" tIns="44450" rIns="90488" bIns="44450">
            <a:spAutoFit/>
          </a:bodyPr>
          <a:lstStyle/>
          <a:p>
            <a:pPr eaLnBrk="0" hangingPunct="0"/>
            <a:r>
              <a:rPr lang="en-US" sz="1400">
                <a:solidFill>
                  <a:srgbClr val="56127A"/>
                </a:solidFill>
                <a:latin typeface="Verdana" pitchFamily="34" charset="0"/>
              </a:rPr>
              <a:t> L2</a:t>
            </a:r>
          </a:p>
        </p:txBody>
      </p:sp>
      <p:sp>
        <p:nvSpPr>
          <p:cNvPr id="8228" name="Rectangle 34"/>
          <p:cNvSpPr>
            <a:spLocks noChangeArrowheads="1"/>
          </p:cNvSpPr>
          <p:nvPr/>
        </p:nvSpPr>
        <p:spPr bwMode="auto">
          <a:xfrm>
            <a:off x="3149600" y="2135188"/>
            <a:ext cx="360363" cy="200025"/>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8229" name="Rectangle 35"/>
          <p:cNvSpPr>
            <a:spLocks noChangeArrowheads="1"/>
          </p:cNvSpPr>
          <p:nvPr/>
        </p:nvSpPr>
        <p:spPr bwMode="auto">
          <a:xfrm>
            <a:off x="3073400" y="2081213"/>
            <a:ext cx="528638" cy="301625"/>
          </a:xfrm>
          <a:prstGeom prst="rect">
            <a:avLst/>
          </a:prstGeom>
          <a:noFill/>
          <a:ln w="12700">
            <a:noFill/>
            <a:miter lim="800000"/>
            <a:headEnd/>
            <a:tailEnd/>
          </a:ln>
        </p:spPr>
        <p:txBody>
          <a:bodyPr lIns="90488" tIns="44450" rIns="90488" bIns="44450">
            <a:spAutoFit/>
          </a:bodyPr>
          <a:lstStyle/>
          <a:p>
            <a:pPr eaLnBrk="0" hangingPunct="0"/>
            <a:r>
              <a:rPr lang="en-US" sz="1400">
                <a:solidFill>
                  <a:srgbClr val="56127A"/>
                </a:solidFill>
                <a:latin typeface="Verdana" pitchFamily="34" charset="0"/>
              </a:rPr>
              <a:t> L1</a:t>
            </a:r>
          </a:p>
        </p:txBody>
      </p:sp>
      <p:sp>
        <p:nvSpPr>
          <p:cNvPr id="8230" name="Rectangle 36"/>
          <p:cNvSpPr>
            <a:spLocks noChangeArrowheads="1"/>
          </p:cNvSpPr>
          <p:nvPr/>
        </p:nvSpPr>
        <p:spPr bwMode="auto">
          <a:xfrm>
            <a:off x="3149600" y="1911350"/>
            <a:ext cx="360363" cy="200025"/>
          </a:xfrm>
          <a:prstGeom prst="rect">
            <a:avLst/>
          </a:prstGeom>
          <a:solidFill>
            <a:schemeClr val="tx1"/>
          </a:solidFill>
          <a:ln w="9525">
            <a:solidFill>
              <a:srgbClr val="FF0000"/>
            </a:solidFill>
            <a:miter lim="800000"/>
            <a:headEnd/>
            <a:tailEnd/>
          </a:ln>
        </p:spPr>
        <p:txBody>
          <a:bodyPr wrap="none" anchor="ctr"/>
          <a:lstStyle/>
          <a:p>
            <a:pPr algn="ctr"/>
            <a:r>
              <a:rPr lang="en-US" sz="1400" dirty="0">
                <a:solidFill>
                  <a:schemeClr val="bg1"/>
                </a:solidFill>
              </a:rPr>
              <a:t>P</a:t>
            </a:r>
            <a:endParaRPr lang="en-US" sz="1800" dirty="0">
              <a:solidFill>
                <a:schemeClr val="bg1"/>
              </a:solidFill>
            </a:endParaRPr>
          </a:p>
        </p:txBody>
      </p:sp>
      <p:sp>
        <p:nvSpPr>
          <p:cNvPr id="8232" name="Rectangle 38"/>
          <p:cNvSpPr>
            <a:spLocks noChangeArrowheads="1"/>
          </p:cNvSpPr>
          <p:nvPr/>
        </p:nvSpPr>
        <p:spPr bwMode="auto">
          <a:xfrm>
            <a:off x="2540000" y="2360613"/>
            <a:ext cx="360363" cy="198437"/>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8233" name="Line 39"/>
          <p:cNvSpPr>
            <a:spLocks noChangeShapeType="1"/>
          </p:cNvSpPr>
          <p:nvPr/>
        </p:nvSpPr>
        <p:spPr bwMode="auto">
          <a:xfrm>
            <a:off x="2679700" y="2584450"/>
            <a:ext cx="0" cy="198438"/>
          </a:xfrm>
          <a:prstGeom prst="line">
            <a:avLst/>
          </a:prstGeom>
          <a:noFill/>
          <a:ln w="25400">
            <a:solidFill>
              <a:schemeClr val="tx1"/>
            </a:solidFill>
            <a:round/>
            <a:headEnd/>
            <a:tailEnd/>
          </a:ln>
        </p:spPr>
        <p:txBody>
          <a:bodyPr wrap="none" anchor="ctr"/>
          <a:lstStyle/>
          <a:p>
            <a:endParaRPr lang="en-US"/>
          </a:p>
        </p:txBody>
      </p:sp>
      <p:sp>
        <p:nvSpPr>
          <p:cNvPr id="8234" name="Rectangle 40"/>
          <p:cNvSpPr>
            <a:spLocks noChangeArrowheads="1"/>
          </p:cNvSpPr>
          <p:nvPr/>
        </p:nvSpPr>
        <p:spPr bwMode="auto">
          <a:xfrm>
            <a:off x="2463800" y="2305050"/>
            <a:ext cx="528638" cy="301625"/>
          </a:xfrm>
          <a:prstGeom prst="rect">
            <a:avLst/>
          </a:prstGeom>
          <a:noFill/>
          <a:ln w="12700">
            <a:noFill/>
            <a:miter lim="800000"/>
            <a:headEnd/>
            <a:tailEnd/>
          </a:ln>
        </p:spPr>
        <p:txBody>
          <a:bodyPr lIns="90488" tIns="44450" rIns="90488" bIns="44450">
            <a:spAutoFit/>
          </a:bodyPr>
          <a:lstStyle/>
          <a:p>
            <a:pPr eaLnBrk="0" hangingPunct="0"/>
            <a:r>
              <a:rPr lang="en-US" sz="1400">
                <a:solidFill>
                  <a:srgbClr val="56127A"/>
                </a:solidFill>
                <a:latin typeface="Verdana" pitchFamily="34" charset="0"/>
              </a:rPr>
              <a:t> L1</a:t>
            </a:r>
          </a:p>
        </p:txBody>
      </p:sp>
      <p:sp>
        <p:nvSpPr>
          <p:cNvPr id="8235" name="Rectangle 41"/>
          <p:cNvSpPr>
            <a:spLocks noChangeArrowheads="1"/>
          </p:cNvSpPr>
          <p:nvPr/>
        </p:nvSpPr>
        <p:spPr bwMode="auto">
          <a:xfrm>
            <a:off x="2540000" y="2135188"/>
            <a:ext cx="360363" cy="200025"/>
          </a:xfrm>
          <a:prstGeom prst="rect">
            <a:avLst/>
          </a:prstGeom>
          <a:solidFill>
            <a:schemeClr val="tx1"/>
          </a:solidFill>
          <a:ln w="9525">
            <a:solidFill>
              <a:srgbClr val="FF0000"/>
            </a:solidFill>
            <a:miter lim="800000"/>
            <a:headEnd/>
            <a:tailEnd/>
          </a:ln>
        </p:spPr>
        <p:txBody>
          <a:bodyPr wrap="none" anchor="ctr"/>
          <a:lstStyle/>
          <a:p>
            <a:endParaRPr lang="en-US"/>
          </a:p>
        </p:txBody>
      </p:sp>
      <p:sp>
        <p:nvSpPr>
          <p:cNvPr id="8236" name="Rectangle 42"/>
          <p:cNvSpPr>
            <a:spLocks noChangeArrowheads="1"/>
          </p:cNvSpPr>
          <p:nvPr/>
        </p:nvSpPr>
        <p:spPr bwMode="auto">
          <a:xfrm>
            <a:off x="2501900" y="2093913"/>
            <a:ext cx="400050" cy="301625"/>
          </a:xfrm>
          <a:prstGeom prst="rect">
            <a:avLst/>
          </a:prstGeom>
          <a:noFill/>
          <a:ln w="12700">
            <a:noFill/>
            <a:miter lim="800000"/>
            <a:headEnd/>
            <a:tailEnd/>
          </a:ln>
        </p:spPr>
        <p:txBody>
          <a:bodyPr lIns="90488" tIns="44450" rIns="90488" bIns="44450">
            <a:spAutoFit/>
          </a:bodyPr>
          <a:lstStyle/>
          <a:p>
            <a:pPr eaLnBrk="0" hangingPunct="0"/>
            <a:r>
              <a:rPr lang="en-US" sz="1400">
                <a:solidFill>
                  <a:schemeClr val="bg1"/>
                </a:solidFill>
                <a:latin typeface="Verdana" pitchFamily="34" charset="0"/>
              </a:rPr>
              <a:t> P</a:t>
            </a:r>
          </a:p>
        </p:txBody>
      </p:sp>
      <p:sp>
        <p:nvSpPr>
          <p:cNvPr id="8237" name="Rectangle 43"/>
          <p:cNvSpPr>
            <a:spLocks noChangeArrowheads="1"/>
          </p:cNvSpPr>
          <p:nvPr/>
        </p:nvSpPr>
        <p:spPr bwMode="auto">
          <a:xfrm>
            <a:off x="2554288" y="2808288"/>
            <a:ext cx="3630612" cy="261937"/>
          </a:xfrm>
          <a:prstGeom prst="rect">
            <a:avLst/>
          </a:prstGeom>
          <a:solidFill>
            <a:schemeClr val="tx1"/>
          </a:solidFill>
          <a:ln w="9525">
            <a:solidFill>
              <a:srgbClr val="FF0000"/>
            </a:solidFill>
            <a:miter lim="800000"/>
            <a:headEnd/>
            <a:tailEnd/>
          </a:ln>
        </p:spPr>
        <p:txBody>
          <a:bodyPr wrap="none" anchor="ctr"/>
          <a:lstStyle/>
          <a:p>
            <a:endParaRPr lang="en-US"/>
          </a:p>
        </p:txBody>
      </p:sp>
      <p:sp>
        <p:nvSpPr>
          <p:cNvPr id="8238" name="Line 44"/>
          <p:cNvSpPr>
            <a:spLocks noChangeShapeType="1"/>
          </p:cNvSpPr>
          <p:nvPr/>
        </p:nvSpPr>
        <p:spPr bwMode="auto">
          <a:xfrm>
            <a:off x="4457700" y="3094038"/>
            <a:ext cx="0" cy="200025"/>
          </a:xfrm>
          <a:prstGeom prst="line">
            <a:avLst/>
          </a:prstGeom>
          <a:noFill/>
          <a:ln w="25400">
            <a:solidFill>
              <a:schemeClr val="tx1"/>
            </a:solidFill>
            <a:round/>
            <a:headEnd/>
            <a:tailEnd/>
          </a:ln>
        </p:spPr>
        <p:txBody>
          <a:bodyPr wrap="none" anchor="ctr"/>
          <a:lstStyle/>
          <a:p>
            <a:endParaRPr lang="en-US"/>
          </a:p>
        </p:txBody>
      </p:sp>
      <p:sp>
        <p:nvSpPr>
          <p:cNvPr id="8239" name="Rectangle 45"/>
          <p:cNvSpPr>
            <a:spLocks noChangeArrowheads="1"/>
          </p:cNvSpPr>
          <p:nvPr/>
        </p:nvSpPr>
        <p:spPr bwMode="auto">
          <a:xfrm>
            <a:off x="3492500" y="2741613"/>
            <a:ext cx="1947863" cy="393700"/>
          </a:xfrm>
          <a:prstGeom prst="rect">
            <a:avLst/>
          </a:prstGeom>
          <a:noFill/>
          <a:ln w="12700">
            <a:noFill/>
            <a:miter lim="800000"/>
            <a:headEnd/>
            <a:tailEnd/>
          </a:ln>
        </p:spPr>
        <p:txBody>
          <a:bodyPr lIns="90488" tIns="44450" rIns="90488" bIns="44450">
            <a:spAutoFit/>
          </a:bodyPr>
          <a:lstStyle/>
          <a:p>
            <a:pPr eaLnBrk="0" hangingPunct="0"/>
            <a:r>
              <a:rPr lang="en-US" sz="2000" dirty="0">
                <a:solidFill>
                  <a:schemeClr val="bg1"/>
                </a:solidFill>
                <a:latin typeface="Verdana" pitchFamily="34" charset="0"/>
              </a:rPr>
              <a:t>Interconnect</a:t>
            </a:r>
          </a:p>
        </p:txBody>
      </p:sp>
      <p:sp>
        <p:nvSpPr>
          <p:cNvPr id="8240" name="Rectangle 46"/>
          <p:cNvSpPr>
            <a:spLocks noGrp="1" noChangeArrowheads="1"/>
          </p:cNvSpPr>
          <p:nvPr>
            <p:ph type="body" idx="1"/>
          </p:nvPr>
        </p:nvSpPr>
        <p:spPr>
          <a:xfrm>
            <a:off x="1192213" y="3727450"/>
            <a:ext cx="7453312" cy="2887663"/>
          </a:xfrm>
          <a:noFill/>
        </p:spPr>
        <p:txBody>
          <a:bodyPr/>
          <a:lstStyle/>
          <a:p>
            <a:pPr eaLnBrk="1" hangingPunct="1"/>
            <a:r>
              <a:rPr lang="en-US" sz="2000" dirty="0"/>
              <a:t>Modern systems often have hierarchical caches</a:t>
            </a:r>
          </a:p>
          <a:p>
            <a:pPr eaLnBrk="1" hangingPunct="1"/>
            <a:r>
              <a:rPr lang="en-US" sz="2000" dirty="0"/>
              <a:t>Each cache has exactly one parent but can have zero or more children</a:t>
            </a:r>
          </a:p>
          <a:p>
            <a:pPr eaLnBrk="1" hangingPunct="1"/>
            <a:r>
              <a:rPr lang="en-US" sz="2000" dirty="0"/>
              <a:t>Logically only a parent and its children can communicate directly</a:t>
            </a:r>
          </a:p>
          <a:p>
            <a:pPr eaLnBrk="1" hangingPunct="1"/>
            <a:r>
              <a:rPr lang="en-US" sz="2000" i="1" dirty="0">
                <a:solidFill>
                  <a:srgbClr val="C00000"/>
                </a:solidFill>
              </a:rPr>
              <a:t>Inclusion property </a:t>
            </a:r>
            <a:r>
              <a:rPr lang="en-US" sz="2000" dirty="0"/>
              <a:t>is maintained between a parent and its children, i.e.,</a:t>
            </a:r>
          </a:p>
          <a:p>
            <a:pPr eaLnBrk="1" hangingPunct="1">
              <a:buFontTx/>
              <a:buNone/>
            </a:pPr>
            <a:r>
              <a:rPr lang="en-US" sz="2000" dirty="0"/>
              <a:t>		a </a:t>
            </a:r>
            <a:r>
              <a:rPr lang="en-US" sz="2000" dirty="0">
                <a:latin typeface="Symbol" pitchFamily="18" charset="2"/>
              </a:rPr>
              <a:t></a:t>
            </a:r>
            <a:r>
              <a:rPr lang="en-US" sz="2000" dirty="0"/>
              <a:t> L</a:t>
            </a:r>
            <a:r>
              <a:rPr lang="en-US" sz="2000" baseline="-25000" dirty="0"/>
              <a:t>i</a:t>
            </a:r>
            <a:r>
              <a:rPr lang="en-US" sz="2000" dirty="0"/>
              <a:t>	</a:t>
            </a:r>
            <a:r>
              <a:rPr lang="en-US" sz="2000" dirty="0">
                <a:latin typeface="Symbol" pitchFamily="18" charset="2"/>
              </a:rPr>
              <a:t></a:t>
            </a:r>
            <a:r>
              <a:rPr lang="en-US" sz="2000" dirty="0"/>
              <a:t>  a </a:t>
            </a:r>
            <a:r>
              <a:rPr lang="en-US" sz="2000" dirty="0">
                <a:latin typeface="Symbol" pitchFamily="18" charset="2"/>
              </a:rPr>
              <a:t></a:t>
            </a:r>
            <a:r>
              <a:rPr lang="en-US" sz="2000" dirty="0"/>
              <a:t> L</a:t>
            </a:r>
            <a:r>
              <a:rPr lang="en-US" sz="2000" baseline="-25000" dirty="0"/>
              <a:t>i+1</a:t>
            </a:r>
          </a:p>
        </p:txBody>
      </p:sp>
      <p:sp>
        <p:nvSpPr>
          <p:cNvPr id="52" name="TextBox 51"/>
          <p:cNvSpPr txBox="1"/>
          <p:nvPr/>
        </p:nvSpPr>
        <p:spPr>
          <a:xfrm>
            <a:off x="6411433" y="5858540"/>
            <a:ext cx="2241319" cy="707886"/>
          </a:xfrm>
          <a:prstGeom prst="rect">
            <a:avLst/>
          </a:prstGeom>
          <a:noFill/>
          <a:ln>
            <a:solidFill>
              <a:srgbClr val="FF0000"/>
            </a:solidFill>
          </a:ln>
        </p:spPr>
        <p:txBody>
          <a:bodyPr wrap="none" rtlCol="0">
            <a:spAutoFit/>
          </a:bodyPr>
          <a:lstStyle/>
          <a:p>
            <a:r>
              <a:rPr lang="en-US" sz="2000" dirty="0">
                <a:latin typeface="+mn-lt"/>
              </a:rPr>
              <a:t>Because usually</a:t>
            </a:r>
          </a:p>
          <a:p>
            <a:r>
              <a:rPr lang="en-US" sz="2000" dirty="0">
                <a:latin typeface="+mn-lt"/>
              </a:rPr>
              <a:t>L</a:t>
            </a:r>
            <a:r>
              <a:rPr lang="en-US" sz="2000" baseline="-25000" dirty="0">
                <a:latin typeface="+mn-lt"/>
              </a:rPr>
              <a:t>i+1</a:t>
            </a:r>
            <a:r>
              <a:rPr lang="en-US" sz="2000" dirty="0">
                <a:latin typeface="+mn-lt"/>
              </a:rPr>
              <a:t> &gt;&gt; L</a:t>
            </a:r>
            <a:r>
              <a:rPr lang="en-US" sz="2000" baseline="-25000" dirty="0">
                <a:latin typeface="+mn-lt"/>
              </a:rPr>
              <a:t>i</a:t>
            </a:r>
            <a:endParaRPr lang="en-US" sz="2000" dirty="0">
              <a:latin typeface="+mn-lt"/>
            </a:endParaRPr>
          </a:p>
        </p:txBody>
      </p:sp>
      <p:sp>
        <p:nvSpPr>
          <p:cNvPr id="3" name="Date Placeholder 2">
            <a:extLst>
              <a:ext uri="{FF2B5EF4-FFF2-40B4-BE49-F238E27FC236}">
                <a16:creationId xmlns:a16="http://schemas.microsoft.com/office/drawing/2014/main" id="{FE643947-6411-6E24-08C0-2DFCA983B47A}"/>
              </a:ext>
            </a:extLst>
          </p:cNvPr>
          <p:cNvSpPr>
            <a:spLocks noGrp="1"/>
          </p:cNvSpPr>
          <p:nvPr>
            <p:ph type="dt" sz="half" idx="10"/>
          </p:nvPr>
        </p:nvSpPr>
        <p:spPr/>
        <p:txBody>
          <a:bodyPr/>
          <a:lstStyle/>
          <a:p>
            <a:pPr>
              <a:defRPr/>
            </a:pPr>
            <a:r>
              <a:rPr lang="en-US"/>
              <a:t>March 21, 2024</a:t>
            </a:r>
            <a:endParaRPr lang="en-US" dirty="0"/>
          </a:p>
        </p:txBody>
      </p:sp>
      <p:sp>
        <p:nvSpPr>
          <p:cNvPr id="4" name="Slide Number Placeholder 3">
            <a:extLst>
              <a:ext uri="{FF2B5EF4-FFF2-40B4-BE49-F238E27FC236}">
                <a16:creationId xmlns:a16="http://schemas.microsoft.com/office/drawing/2014/main" id="{B512FCB1-CEF3-3E4A-403E-054BA3792D6B}"/>
              </a:ext>
            </a:extLst>
          </p:cNvPr>
          <p:cNvSpPr>
            <a:spLocks noGrp="1"/>
          </p:cNvSpPr>
          <p:nvPr>
            <p:ph type="sldNum" sz="quarter" idx="11"/>
          </p:nvPr>
        </p:nvSpPr>
        <p:spPr/>
        <p:txBody>
          <a:bodyPr/>
          <a:lstStyle/>
          <a:p>
            <a:r>
              <a:rPr lang="en-US" dirty="0"/>
              <a:t>L13-</a:t>
            </a:r>
            <a:fld id="{53294580-05E8-4585-908E-66FCC5062CA7}" type="slidenum">
              <a:rPr lang="en-US" smtClean="0"/>
              <a:pPr>
                <a:defRPr/>
              </a:pPr>
              <a:t>4</a:t>
            </a:fld>
            <a:endParaRPr lang="en-US"/>
          </a:p>
        </p:txBody>
      </p:sp>
    </p:spTree>
    <p:extLst>
      <p:ext uri="{BB962C8B-B14F-4D97-AF65-F5344CB8AC3E}">
        <p14:creationId xmlns:p14="http://schemas.microsoft.com/office/powerpoint/2010/main" val="17467597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4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24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24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240">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40" grpId="0" uiExpand="1" build="p"/>
      <p:bldP spid="5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Cache-Coherent Memory</a:t>
            </a:r>
          </a:p>
        </p:txBody>
      </p:sp>
      <p:sp>
        <p:nvSpPr>
          <p:cNvPr id="3" name="Content Placeholder 2"/>
          <p:cNvSpPr>
            <a:spLocks noGrp="1"/>
          </p:cNvSpPr>
          <p:nvPr>
            <p:ph idx="1"/>
          </p:nvPr>
        </p:nvSpPr>
        <p:spPr>
          <a:xfrm>
            <a:off x="1077297" y="3487479"/>
            <a:ext cx="7772400" cy="2424223"/>
          </a:xfrm>
        </p:spPr>
        <p:txBody>
          <a:bodyPr/>
          <a:lstStyle/>
          <a:p>
            <a:r>
              <a:rPr lang="en-US" sz="2400" dirty="0"/>
              <a:t>A monolithic memory processes one request at a time; it can be viewed as processing requests instantaneously </a:t>
            </a:r>
          </a:p>
          <a:p>
            <a:r>
              <a:rPr lang="en-US" sz="2400" dirty="0"/>
              <a:t>A memory with hierarchy of caches is said to be </a:t>
            </a:r>
            <a:r>
              <a:rPr lang="en-US" sz="2400" i="1" dirty="0">
                <a:solidFill>
                  <a:srgbClr val="C00000"/>
                </a:solidFill>
              </a:rPr>
              <a:t>coherent</a:t>
            </a:r>
            <a:r>
              <a:rPr lang="en-US" sz="2400" dirty="0"/>
              <a:t>, if functionally it behaves like the monolithic memory</a:t>
            </a:r>
          </a:p>
        </p:txBody>
      </p:sp>
      <p:grpSp>
        <p:nvGrpSpPr>
          <p:cNvPr id="41" name="Group 40"/>
          <p:cNvGrpSpPr/>
          <p:nvPr/>
        </p:nvGrpSpPr>
        <p:grpSpPr>
          <a:xfrm>
            <a:off x="1965915" y="1534941"/>
            <a:ext cx="5646997" cy="1750508"/>
            <a:chOff x="1965915" y="1534941"/>
            <a:chExt cx="5646997" cy="1750508"/>
          </a:xfrm>
        </p:grpSpPr>
        <p:sp>
          <p:nvSpPr>
            <p:cNvPr id="7" name="Rectangle 6"/>
            <p:cNvSpPr/>
            <p:nvPr/>
          </p:nvSpPr>
          <p:spPr bwMode="auto">
            <a:xfrm>
              <a:off x="2137144" y="2147765"/>
              <a:ext cx="5475768" cy="1137684"/>
            </a:xfrm>
            <a:prstGeom prst="rect">
              <a:avLst/>
            </a:prstGeom>
            <a:solidFill>
              <a:schemeClr val="bg1">
                <a:lumMod val="85000"/>
              </a:schemeClr>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pPr>
              <a:endParaRPr kumimoji="0" lang="en-US" sz="2400" b="0" i="0" u="none" strike="noStrike" cap="none" normalizeH="0" baseline="0">
                <a:ln>
                  <a:noFill/>
                </a:ln>
                <a:solidFill>
                  <a:schemeClr val="tx1"/>
                </a:solidFill>
                <a:effectLst/>
                <a:latin typeface="Verdana" pitchFamily="34" charset="0"/>
              </a:endParaRPr>
            </a:p>
          </p:txBody>
        </p:sp>
        <p:grpSp>
          <p:nvGrpSpPr>
            <p:cNvPr id="25" name="Group 24"/>
            <p:cNvGrpSpPr/>
            <p:nvPr/>
          </p:nvGrpSpPr>
          <p:grpSpPr>
            <a:xfrm>
              <a:off x="1965915" y="1713503"/>
              <a:ext cx="1529390" cy="434262"/>
              <a:chOff x="1922713" y="1544351"/>
              <a:chExt cx="1529390" cy="434262"/>
            </a:xfrm>
          </p:grpSpPr>
          <p:sp>
            <p:nvSpPr>
              <p:cNvPr id="9" name="Rectangle 7"/>
              <p:cNvSpPr>
                <a:spLocks noChangeArrowheads="1"/>
              </p:cNvSpPr>
              <p:nvPr/>
            </p:nvSpPr>
            <p:spPr bwMode="auto">
              <a:xfrm rot="10800000" flipH="1">
                <a:off x="2718692" y="1672924"/>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10" name="Rectangle 8"/>
              <p:cNvSpPr>
                <a:spLocks noChangeArrowheads="1"/>
              </p:cNvSpPr>
              <p:nvPr/>
            </p:nvSpPr>
            <p:spPr bwMode="auto">
              <a:xfrm rot="10800000" flipH="1">
                <a:off x="2720138" y="1733567"/>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11" name="Rectangle 9"/>
              <p:cNvSpPr>
                <a:spLocks noChangeArrowheads="1"/>
              </p:cNvSpPr>
              <p:nvPr/>
            </p:nvSpPr>
            <p:spPr bwMode="auto">
              <a:xfrm rot="10800000" flipH="1">
                <a:off x="2718692" y="1791734"/>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12" name="Line 10"/>
              <p:cNvSpPr>
                <a:spLocks noChangeShapeType="1"/>
              </p:cNvSpPr>
              <p:nvPr/>
            </p:nvSpPr>
            <p:spPr bwMode="auto">
              <a:xfrm rot="16200000">
                <a:off x="2799589" y="1919208"/>
                <a:ext cx="118810" cy="0"/>
              </a:xfrm>
              <a:prstGeom prst="line">
                <a:avLst/>
              </a:prstGeom>
              <a:noFill/>
              <a:ln w="12700">
                <a:solidFill>
                  <a:schemeClr val="tx1"/>
                </a:solidFill>
                <a:round/>
                <a:headEnd/>
                <a:tailEnd type="triangle" w="med" len="med"/>
              </a:ln>
            </p:spPr>
            <p:txBody>
              <a:bodyPr wrap="none" anchor="ctr"/>
              <a:lstStyle/>
              <a:p>
                <a:endParaRPr lang="en-US" sz="1800"/>
              </a:p>
            </p:txBody>
          </p:sp>
          <p:sp>
            <p:nvSpPr>
              <p:cNvPr id="13" name="Rectangle 11"/>
              <p:cNvSpPr>
                <a:spLocks noChangeArrowheads="1"/>
              </p:cNvSpPr>
              <p:nvPr/>
            </p:nvSpPr>
            <p:spPr bwMode="auto">
              <a:xfrm rot="10800000" flipH="1">
                <a:off x="2371552" y="1672924"/>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14" name="Rectangle 12"/>
              <p:cNvSpPr>
                <a:spLocks noChangeArrowheads="1"/>
              </p:cNvSpPr>
              <p:nvPr/>
            </p:nvSpPr>
            <p:spPr bwMode="auto">
              <a:xfrm rot="10800000" flipH="1">
                <a:off x="2372998" y="1733567"/>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15" name="Rectangle 13"/>
              <p:cNvSpPr>
                <a:spLocks noChangeArrowheads="1"/>
              </p:cNvSpPr>
              <p:nvPr/>
            </p:nvSpPr>
            <p:spPr bwMode="auto">
              <a:xfrm rot="10800000" flipH="1">
                <a:off x="2371552" y="1791734"/>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16" name="Line 14"/>
              <p:cNvSpPr>
                <a:spLocks noChangeShapeType="1"/>
              </p:cNvSpPr>
              <p:nvPr/>
            </p:nvSpPr>
            <p:spPr bwMode="auto">
              <a:xfrm rot="16200000">
                <a:off x="2452449" y="1919208"/>
                <a:ext cx="118810" cy="0"/>
              </a:xfrm>
              <a:prstGeom prst="line">
                <a:avLst/>
              </a:prstGeom>
              <a:noFill/>
              <a:ln w="12700">
                <a:solidFill>
                  <a:schemeClr val="tx1"/>
                </a:solidFill>
                <a:round/>
                <a:headEnd type="triangle" w="med" len="med"/>
                <a:tailEnd/>
              </a:ln>
            </p:spPr>
            <p:txBody>
              <a:bodyPr wrap="none" anchor="ctr"/>
              <a:lstStyle/>
              <a:p>
                <a:endParaRPr lang="en-US" sz="1800"/>
              </a:p>
            </p:txBody>
          </p:sp>
          <p:sp>
            <p:nvSpPr>
              <p:cNvPr id="21" name="Text Box 52"/>
              <p:cNvSpPr txBox="1">
                <a:spLocks noChangeArrowheads="1"/>
              </p:cNvSpPr>
              <p:nvPr/>
            </p:nvSpPr>
            <p:spPr bwMode="auto">
              <a:xfrm>
                <a:off x="1922713" y="1593717"/>
                <a:ext cx="522900" cy="338554"/>
              </a:xfrm>
              <a:prstGeom prst="rect">
                <a:avLst/>
              </a:prstGeom>
              <a:noFill/>
              <a:ln w="25400">
                <a:noFill/>
                <a:miter lim="800000"/>
                <a:headEnd/>
                <a:tailEnd/>
              </a:ln>
            </p:spPr>
            <p:txBody>
              <a:bodyPr wrap="none">
                <a:spAutoFit/>
              </a:bodyPr>
              <a:lstStyle/>
              <a:p>
                <a:pPr algn="ctr" eaLnBrk="0" hangingPunct="0"/>
                <a:r>
                  <a:rPr lang="en-US" sz="1600" dirty="0" err="1">
                    <a:solidFill>
                      <a:srgbClr val="56127A"/>
                    </a:solidFill>
                    <a:latin typeface="Verdana" pitchFamily="34" charset="0"/>
                  </a:rPr>
                  <a:t>req</a:t>
                </a:r>
                <a:endParaRPr lang="en-US" sz="1600" dirty="0">
                  <a:solidFill>
                    <a:srgbClr val="56127A"/>
                  </a:solidFill>
                  <a:latin typeface="Verdana" pitchFamily="34" charset="0"/>
                </a:endParaRPr>
              </a:p>
            </p:txBody>
          </p:sp>
          <p:sp>
            <p:nvSpPr>
              <p:cNvPr id="22" name="Text Box 53"/>
              <p:cNvSpPr txBox="1">
                <a:spLocks noChangeArrowheads="1"/>
              </p:cNvSpPr>
              <p:nvPr/>
            </p:nvSpPr>
            <p:spPr bwMode="auto">
              <a:xfrm>
                <a:off x="2950041" y="1593717"/>
                <a:ext cx="502062" cy="338554"/>
              </a:xfrm>
              <a:prstGeom prst="rect">
                <a:avLst/>
              </a:prstGeom>
              <a:noFill/>
              <a:ln w="25400">
                <a:noFill/>
                <a:miter lim="800000"/>
                <a:headEnd/>
                <a:tailEnd/>
              </a:ln>
            </p:spPr>
            <p:txBody>
              <a:bodyPr wrap="none">
                <a:spAutoFit/>
              </a:bodyPr>
              <a:lstStyle/>
              <a:p>
                <a:pPr algn="ctr" eaLnBrk="0" hangingPunct="0"/>
                <a:r>
                  <a:rPr lang="en-US" sz="1600" dirty="0">
                    <a:solidFill>
                      <a:srgbClr val="56127A"/>
                    </a:solidFill>
                    <a:latin typeface="Verdana" pitchFamily="34" charset="0"/>
                  </a:rPr>
                  <a:t>res</a:t>
                </a:r>
              </a:p>
            </p:txBody>
          </p:sp>
          <p:sp>
            <p:nvSpPr>
              <p:cNvPr id="23" name="Line 10"/>
              <p:cNvSpPr>
                <a:spLocks noChangeShapeType="1"/>
              </p:cNvSpPr>
              <p:nvPr/>
            </p:nvSpPr>
            <p:spPr bwMode="auto">
              <a:xfrm rot="16200000">
                <a:off x="2803127" y="1603756"/>
                <a:ext cx="118810" cy="0"/>
              </a:xfrm>
              <a:prstGeom prst="line">
                <a:avLst/>
              </a:prstGeom>
              <a:noFill/>
              <a:ln w="12700">
                <a:solidFill>
                  <a:schemeClr val="tx1"/>
                </a:solidFill>
                <a:round/>
                <a:headEnd/>
                <a:tailEnd type="triangle" w="med" len="med"/>
              </a:ln>
            </p:spPr>
            <p:txBody>
              <a:bodyPr wrap="none" anchor="ctr"/>
              <a:lstStyle/>
              <a:p>
                <a:endParaRPr lang="en-US" sz="1800"/>
              </a:p>
            </p:txBody>
          </p:sp>
          <p:sp>
            <p:nvSpPr>
              <p:cNvPr id="24" name="Line 14"/>
              <p:cNvSpPr>
                <a:spLocks noChangeShapeType="1"/>
              </p:cNvSpPr>
              <p:nvPr/>
            </p:nvSpPr>
            <p:spPr bwMode="auto">
              <a:xfrm rot="16200000">
                <a:off x="2455987" y="1603756"/>
                <a:ext cx="118810" cy="0"/>
              </a:xfrm>
              <a:prstGeom prst="line">
                <a:avLst/>
              </a:prstGeom>
              <a:noFill/>
              <a:ln w="12700">
                <a:solidFill>
                  <a:schemeClr val="tx1"/>
                </a:solidFill>
                <a:round/>
                <a:headEnd type="triangle" w="med" len="med"/>
                <a:tailEnd/>
              </a:ln>
            </p:spPr>
            <p:txBody>
              <a:bodyPr wrap="none" anchor="ctr"/>
              <a:lstStyle/>
              <a:p>
                <a:endParaRPr lang="en-US" sz="1800"/>
              </a:p>
            </p:txBody>
          </p:sp>
        </p:grpSp>
        <p:grpSp>
          <p:nvGrpSpPr>
            <p:cNvPr id="26" name="Group 25"/>
            <p:cNvGrpSpPr/>
            <p:nvPr/>
          </p:nvGrpSpPr>
          <p:grpSpPr>
            <a:xfrm>
              <a:off x="5999198" y="1711856"/>
              <a:ext cx="1529390" cy="434262"/>
              <a:chOff x="1922713" y="1544351"/>
              <a:chExt cx="1529390" cy="434262"/>
            </a:xfrm>
          </p:grpSpPr>
          <p:sp>
            <p:nvSpPr>
              <p:cNvPr id="27" name="Rectangle 7"/>
              <p:cNvSpPr>
                <a:spLocks noChangeArrowheads="1"/>
              </p:cNvSpPr>
              <p:nvPr/>
            </p:nvSpPr>
            <p:spPr bwMode="auto">
              <a:xfrm rot="10800000" flipH="1">
                <a:off x="2718692" y="1672924"/>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28" name="Rectangle 8"/>
              <p:cNvSpPr>
                <a:spLocks noChangeArrowheads="1"/>
              </p:cNvSpPr>
              <p:nvPr/>
            </p:nvSpPr>
            <p:spPr bwMode="auto">
              <a:xfrm rot="10800000" flipH="1">
                <a:off x="2720138" y="1733567"/>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29" name="Rectangle 9"/>
              <p:cNvSpPr>
                <a:spLocks noChangeArrowheads="1"/>
              </p:cNvSpPr>
              <p:nvPr/>
            </p:nvSpPr>
            <p:spPr bwMode="auto">
              <a:xfrm rot="10800000" flipH="1">
                <a:off x="2718692" y="1791734"/>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30" name="Line 10"/>
              <p:cNvSpPr>
                <a:spLocks noChangeShapeType="1"/>
              </p:cNvSpPr>
              <p:nvPr/>
            </p:nvSpPr>
            <p:spPr bwMode="auto">
              <a:xfrm rot="16200000">
                <a:off x="2799589" y="1919208"/>
                <a:ext cx="118810" cy="0"/>
              </a:xfrm>
              <a:prstGeom prst="line">
                <a:avLst/>
              </a:prstGeom>
              <a:noFill/>
              <a:ln w="12700">
                <a:solidFill>
                  <a:schemeClr val="tx1"/>
                </a:solidFill>
                <a:round/>
                <a:headEnd/>
                <a:tailEnd type="triangle" w="med" len="med"/>
              </a:ln>
            </p:spPr>
            <p:txBody>
              <a:bodyPr wrap="none" anchor="ctr"/>
              <a:lstStyle/>
              <a:p>
                <a:endParaRPr lang="en-US" sz="1800"/>
              </a:p>
            </p:txBody>
          </p:sp>
          <p:sp>
            <p:nvSpPr>
              <p:cNvPr id="31" name="Rectangle 11"/>
              <p:cNvSpPr>
                <a:spLocks noChangeArrowheads="1"/>
              </p:cNvSpPr>
              <p:nvPr/>
            </p:nvSpPr>
            <p:spPr bwMode="auto">
              <a:xfrm rot="10800000" flipH="1">
                <a:off x="2371552" y="1672924"/>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32" name="Rectangle 12"/>
              <p:cNvSpPr>
                <a:spLocks noChangeArrowheads="1"/>
              </p:cNvSpPr>
              <p:nvPr/>
            </p:nvSpPr>
            <p:spPr bwMode="auto">
              <a:xfrm rot="10800000" flipH="1">
                <a:off x="2372998" y="1733567"/>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33" name="Rectangle 13"/>
              <p:cNvSpPr>
                <a:spLocks noChangeArrowheads="1"/>
              </p:cNvSpPr>
              <p:nvPr/>
            </p:nvSpPr>
            <p:spPr bwMode="auto">
              <a:xfrm rot="10800000" flipH="1">
                <a:off x="2371552" y="1791734"/>
                <a:ext cx="253123" cy="65593"/>
              </a:xfrm>
              <a:prstGeom prst="rect">
                <a:avLst/>
              </a:prstGeom>
              <a:solidFill>
                <a:srgbClr val="CFBDC8"/>
              </a:solidFill>
              <a:ln w="9525">
                <a:solidFill>
                  <a:srgbClr val="FF0000"/>
                </a:solidFill>
                <a:miter lim="800000"/>
                <a:headEnd/>
                <a:tailEnd/>
              </a:ln>
            </p:spPr>
            <p:txBody>
              <a:bodyPr wrap="none" anchor="ctr"/>
              <a:lstStyle/>
              <a:p>
                <a:endParaRPr lang="en-US" sz="1800"/>
              </a:p>
            </p:txBody>
          </p:sp>
          <p:sp>
            <p:nvSpPr>
              <p:cNvPr id="34" name="Line 14"/>
              <p:cNvSpPr>
                <a:spLocks noChangeShapeType="1"/>
              </p:cNvSpPr>
              <p:nvPr/>
            </p:nvSpPr>
            <p:spPr bwMode="auto">
              <a:xfrm rot="16200000">
                <a:off x="2452449" y="1919208"/>
                <a:ext cx="118810" cy="0"/>
              </a:xfrm>
              <a:prstGeom prst="line">
                <a:avLst/>
              </a:prstGeom>
              <a:noFill/>
              <a:ln w="12700">
                <a:solidFill>
                  <a:schemeClr val="tx1"/>
                </a:solidFill>
                <a:round/>
                <a:headEnd type="triangle" w="med" len="med"/>
                <a:tailEnd/>
              </a:ln>
            </p:spPr>
            <p:txBody>
              <a:bodyPr wrap="none" anchor="ctr"/>
              <a:lstStyle/>
              <a:p>
                <a:endParaRPr lang="en-US" sz="1800"/>
              </a:p>
            </p:txBody>
          </p:sp>
          <p:sp>
            <p:nvSpPr>
              <p:cNvPr id="35" name="Text Box 52"/>
              <p:cNvSpPr txBox="1">
                <a:spLocks noChangeArrowheads="1"/>
              </p:cNvSpPr>
              <p:nvPr/>
            </p:nvSpPr>
            <p:spPr bwMode="auto">
              <a:xfrm>
                <a:off x="1922713" y="1593717"/>
                <a:ext cx="522900" cy="338554"/>
              </a:xfrm>
              <a:prstGeom prst="rect">
                <a:avLst/>
              </a:prstGeom>
              <a:noFill/>
              <a:ln w="25400">
                <a:noFill/>
                <a:miter lim="800000"/>
                <a:headEnd/>
                <a:tailEnd/>
              </a:ln>
            </p:spPr>
            <p:txBody>
              <a:bodyPr wrap="none">
                <a:spAutoFit/>
              </a:bodyPr>
              <a:lstStyle/>
              <a:p>
                <a:pPr algn="ctr" eaLnBrk="0" hangingPunct="0"/>
                <a:r>
                  <a:rPr lang="en-US" sz="1600" dirty="0" err="1">
                    <a:solidFill>
                      <a:srgbClr val="56127A"/>
                    </a:solidFill>
                    <a:latin typeface="Verdana" pitchFamily="34" charset="0"/>
                  </a:rPr>
                  <a:t>req</a:t>
                </a:r>
                <a:endParaRPr lang="en-US" sz="1600" dirty="0">
                  <a:solidFill>
                    <a:srgbClr val="56127A"/>
                  </a:solidFill>
                  <a:latin typeface="Verdana" pitchFamily="34" charset="0"/>
                </a:endParaRPr>
              </a:p>
            </p:txBody>
          </p:sp>
          <p:sp>
            <p:nvSpPr>
              <p:cNvPr id="36" name="Text Box 53"/>
              <p:cNvSpPr txBox="1">
                <a:spLocks noChangeArrowheads="1"/>
              </p:cNvSpPr>
              <p:nvPr/>
            </p:nvSpPr>
            <p:spPr bwMode="auto">
              <a:xfrm>
                <a:off x="2950041" y="1593717"/>
                <a:ext cx="502062" cy="338554"/>
              </a:xfrm>
              <a:prstGeom prst="rect">
                <a:avLst/>
              </a:prstGeom>
              <a:noFill/>
              <a:ln w="25400">
                <a:noFill/>
                <a:miter lim="800000"/>
                <a:headEnd/>
                <a:tailEnd/>
              </a:ln>
            </p:spPr>
            <p:txBody>
              <a:bodyPr wrap="none">
                <a:spAutoFit/>
              </a:bodyPr>
              <a:lstStyle/>
              <a:p>
                <a:pPr algn="ctr" eaLnBrk="0" hangingPunct="0"/>
                <a:r>
                  <a:rPr lang="en-US" sz="1600" dirty="0">
                    <a:solidFill>
                      <a:srgbClr val="56127A"/>
                    </a:solidFill>
                    <a:latin typeface="Verdana" pitchFamily="34" charset="0"/>
                  </a:rPr>
                  <a:t>res</a:t>
                </a:r>
              </a:p>
            </p:txBody>
          </p:sp>
          <p:sp>
            <p:nvSpPr>
              <p:cNvPr id="37" name="Line 10"/>
              <p:cNvSpPr>
                <a:spLocks noChangeShapeType="1"/>
              </p:cNvSpPr>
              <p:nvPr/>
            </p:nvSpPr>
            <p:spPr bwMode="auto">
              <a:xfrm rot="16200000">
                <a:off x="2803127" y="1603756"/>
                <a:ext cx="118810" cy="0"/>
              </a:xfrm>
              <a:prstGeom prst="line">
                <a:avLst/>
              </a:prstGeom>
              <a:noFill/>
              <a:ln w="12700">
                <a:solidFill>
                  <a:schemeClr val="tx1"/>
                </a:solidFill>
                <a:round/>
                <a:headEnd/>
                <a:tailEnd type="triangle" w="med" len="med"/>
              </a:ln>
            </p:spPr>
            <p:txBody>
              <a:bodyPr wrap="none" anchor="ctr"/>
              <a:lstStyle/>
              <a:p>
                <a:endParaRPr lang="en-US" sz="1800"/>
              </a:p>
            </p:txBody>
          </p:sp>
          <p:sp>
            <p:nvSpPr>
              <p:cNvPr id="38" name="Line 14"/>
              <p:cNvSpPr>
                <a:spLocks noChangeShapeType="1"/>
              </p:cNvSpPr>
              <p:nvPr/>
            </p:nvSpPr>
            <p:spPr bwMode="auto">
              <a:xfrm rot="16200000">
                <a:off x="2455987" y="1603756"/>
                <a:ext cx="118810" cy="0"/>
              </a:xfrm>
              <a:prstGeom prst="line">
                <a:avLst/>
              </a:prstGeom>
              <a:noFill/>
              <a:ln w="12700">
                <a:solidFill>
                  <a:schemeClr val="tx1"/>
                </a:solidFill>
                <a:round/>
                <a:headEnd type="triangle" w="med" len="med"/>
                <a:tailEnd/>
              </a:ln>
            </p:spPr>
            <p:txBody>
              <a:bodyPr wrap="none" anchor="ctr"/>
              <a:lstStyle/>
              <a:p>
                <a:endParaRPr lang="en-US" sz="1800"/>
              </a:p>
            </p:txBody>
          </p:sp>
        </p:grpSp>
        <p:sp>
          <p:nvSpPr>
            <p:cNvPr id="39" name="TextBox 38"/>
            <p:cNvSpPr txBox="1"/>
            <p:nvPr/>
          </p:nvSpPr>
          <p:spPr>
            <a:xfrm>
              <a:off x="3413233" y="2502571"/>
              <a:ext cx="3100529" cy="461665"/>
            </a:xfrm>
            <a:prstGeom prst="rect">
              <a:avLst/>
            </a:prstGeom>
            <a:noFill/>
          </p:spPr>
          <p:txBody>
            <a:bodyPr wrap="none" rtlCol="0">
              <a:spAutoFit/>
            </a:bodyPr>
            <a:lstStyle/>
            <a:p>
              <a:r>
                <a:rPr lang="en-US" sz="2400" dirty="0"/>
                <a:t>Monolithic Memory</a:t>
              </a:r>
            </a:p>
          </p:txBody>
        </p:sp>
        <p:sp>
          <p:nvSpPr>
            <p:cNvPr id="40" name="TextBox 39"/>
            <p:cNvSpPr txBox="1"/>
            <p:nvPr/>
          </p:nvSpPr>
          <p:spPr>
            <a:xfrm>
              <a:off x="4306186" y="1534941"/>
              <a:ext cx="631904" cy="584775"/>
            </a:xfrm>
            <a:prstGeom prst="rect">
              <a:avLst/>
            </a:prstGeom>
            <a:noFill/>
          </p:spPr>
          <p:txBody>
            <a:bodyPr wrap="none" rtlCol="0">
              <a:spAutoFit/>
            </a:bodyPr>
            <a:lstStyle/>
            <a:p>
              <a:r>
                <a:rPr lang="en-US" sz="3200" dirty="0"/>
                <a:t>...</a:t>
              </a:r>
            </a:p>
          </p:txBody>
        </p:sp>
      </p:grpSp>
      <p:sp>
        <p:nvSpPr>
          <p:cNvPr id="4" name="Date Placeholder 3">
            <a:extLst>
              <a:ext uri="{FF2B5EF4-FFF2-40B4-BE49-F238E27FC236}">
                <a16:creationId xmlns:a16="http://schemas.microsoft.com/office/drawing/2014/main" id="{2C9A1242-867D-8AB7-D028-D75B6C89D2F0}"/>
              </a:ext>
            </a:extLst>
          </p:cNvPr>
          <p:cNvSpPr>
            <a:spLocks noGrp="1"/>
          </p:cNvSpPr>
          <p:nvPr>
            <p:ph type="dt" sz="half" idx="10"/>
          </p:nvPr>
        </p:nvSpPr>
        <p:spPr/>
        <p:txBody>
          <a:bodyPr/>
          <a:lstStyle/>
          <a:p>
            <a:pPr>
              <a:defRPr/>
            </a:pPr>
            <a:r>
              <a:rPr lang="en-US"/>
              <a:t>March 21, 2024</a:t>
            </a:r>
            <a:endParaRPr lang="en-US" dirty="0"/>
          </a:p>
        </p:txBody>
      </p:sp>
      <p:sp>
        <p:nvSpPr>
          <p:cNvPr id="6" name="Slide Number Placeholder 5">
            <a:extLst>
              <a:ext uri="{FF2B5EF4-FFF2-40B4-BE49-F238E27FC236}">
                <a16:creationId xmlns:a16="http://schemas.microsoft.com/office/drawing/2014/main" id="{4F825AEE-043D-31DF-CAD9-C4E8E0D4FBAB}"/>
              </a:ext>
            </a:extLst>
          </p:cNvPr>
          <p:cNvSpPr>
            <a:spLocks noGrp="1"/>
          </p:cNvSpPr>
          <p:nvPr>
            <p:ph type="sldNum" sz="quarter" idx="11"/>
          </p:nvPr>
        </p:nvSpPr>
        <p:spPr/>
        <p:txBody>
          <a:bodyPr/>
          <a:lstStyle/>
          <a:p>
            <a:r>
              <a:rPr lang="en-US" dirty="0"/>
              <a:t>L13-</a:t>
            </a:r>
            <a:fld id="{53294580-05E8-4585-908E-66FCC5062CA7}" type="slidenum">
              <a:rPr lang="en-US" smtClean="0"/>
              <a:pPr>
                <a:defRPr/>
              </a:pPr>
              <a:t>5</a:t>
            </a:fld>
            <a:endParaRPr lang="en-US"/>
          </a:p>
        </p:txBody>
      </p:sp>
    </p:spTree>
    <p:extLst>
      <p:ext uri="{BB962C8B-B14F-4D97-AF65-F5344CB8AC3E}">
        <p14:creationId xmlns:p14="http://schemas.microsoft.com/office/powerpoint/2010/main" val="2827265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Maintaining Coherence</a:t>
            </a:r>
          </a:p>
        </p:txBody>
      </p:sp>
      <p:sp>
        <p:nvSpPr>
          <p:cNvPr id="3" name="Content Placeholder 2"/>
          <p:cNvSpPr>
            <a:spLocks noGrp="1"/>
          </p:cNvSpPr>
          <p:nvPr>
            <p:ph idx="1"/>
          </p:nvPr>
        </p:nvSpPr>
        <p:spPr>
          <a:xfrm>
            <a:off x="674298" y="1525438"/>
            <a:ext cx="7772400" cy="4114800"/>
          </a:xfrm>
        </p:spPr>
        <p:txBody>
          <a:bodyPr/>
          <a:lstStyle/>
          <a:p>
            <a:r>
              <a:rPr lang="en-US" sz="2400" dirty="0">
                <a:latin typeface="Verdana" pitchFamily="34" charset="0"/>
              </a:rPr>
              <a:t>In a </a:t>
            </a:r>
            <a:r>
              <a:rPr lang="en-US" sz="2400" i="1" dirty="0">
                <a:latin typeface="Verdana" pitchFamily="34" charset="0"/>
              </a:rPr>
              <a:t>coherent memory </a:t>
            </a:r>
            <a:r>
              <a:rPr lang="en-US" sz="2400" dirty="0">
                <a:latin typeface="Verdana" pitchFamily="34" charset="0"/>
              </a:rPr>
              <a:t>all loads and stores can be placed in a global order</a:t>
            </a:r>
          </a:p>
          <a:p>
            <a:pPr lvl="1"/>
            <a:r>
              <a:rPr lang="en-US" sz="2000" i="1" dirty="0">
                <a:latin typeface="Verdana"/>
                <a:ea typeface="Verdana"/>
              </a:rPr>
              <a:t>multiple copies of an address in various caches can cause this property to be violated if the corresponding data are not equal</a:t>
            </a:r>
            <a:endParaRPr lang="en-US" sz="2000" i="1" dirty="0">
              <a:latin typeface="Verdana" pitchFamily="34" charset="0"/>
              <a:ea typeface="Verdana"/>
            </a:endParaRPr>
          </a:p>
          <a:p>
            <a:endParaRPr lang="en-US" sz="2000" dirty="0">
              <a:latin typeface="Verdana" pitchFamily="34" charset="0"/>
            </a:endParaRPr>
          </a:p>
          <a:p>
            <a:r>
              <a:rPr lang="en-US" sz="2400" dirty="0">
                <a:latin typeface="Verdana" pitchFamily="34" charset="0"/>
              </a:rPr>
              <a:t>This property can be ensured if:</a:t>
            </a:r>
          </a:p>
          <a:p>
            <a:pPr lvl="1"/>
            <a:r>
              <a:rPr lang="en-US" sz="2000" dirty="0">
                <a:latin typeface="Verdana" pitchFamily="34" charset="0"/>
              </a:rPr>
              <a:t>Only one cache at a time has the write permission for an address</a:t>
            </a:r>
          </a:p>
          <a:p>
            <a:pPr lvl="1"/>
            <a:r>
              <a:rPr lang="en-US" sz="2000" dirty="0">
                <a:latin typeface="Verdana" pitchFamily="34" charset="0"/>
              </a:rPr>
              <a:t>No cache can have access to a stale copy of the data after a write to the address has been performed</a:t>
            </a:r>
          </a:p>
        </p:txBody>
      </p:sp>
      <p:sp>
        <p:nvSpPr>
          <p:cNvPr id="7" name="TextBox 6"/>
          <p:cNvSpPr txBox="1"/>
          <p:nvPr/>
        </p:nvSpPr>
        <p:spPr>
          <a:xfrm>
            <a:off x="2792149" y="5475725"/>
            <a:ext cx="5490613" cy="707886"/>
          </a:xfrm>
          <a:prstGeom prst="rect">
            <a:avLst/>
          </a:prstGeom>
          <a:noFill/>
        </p:spPr>
        <p:txBody>
          <a:bodyPr wrap="square" rtlCol="0">
            <a:spAutoFit/>
          </a:bodyPr>
          <a:lstStyle/>
          <a:p>
            <a:pPr marL="342900" lvl="3" indent="-342900">
              <a:buFont typeface="Symbol"/>
              <a:buChar char="Þ"/>
            </a:pPr>
            <a:r>
              <a:rPr lang="en-US" i="1" dirty="0"/>
              <a:t>cache coherence protocols are used</a:t>
            </a:r>
          </a:p>
          <a:p>
            <a:pPr marL="0" lvl="3"/>
            <a:r>
              <a:rPr lang="en-US" i="1" dirty="0"/>
              <a:t>    to maintain coherence</a:t>
            </a:r>
            <a:endParaRPr lang="en-US" dirty="0"/>
          </a:p>
        </p:txBody>
      </p:sp>
      <p:sp>
        <p:nvSpPr>
          <p:cNvPr id="4" name="Date Placeholder 3">
            <a:extLst>
              <a:ext uri="{FF2B5EF4-FFF2-40B4-BE49-F238E27FC236}">
                <a16:creationId xmlns:a16="http://schemas.microsoft.com/office/drawing/2014/main" id="{D852FFF8-8FFF-9355-18C9-6791B33A0419}"/>
              </a:ext>
            </a:extLst>
          </p:cNvPr>
          <p:cNvSpPr>
            <a:spLocks noGrp="1"/>
          </p:cNvSpPr>
          <p:nvPr>
            <p:ph type="dt" sz="half" idx="10"/>
          </p:nvPr>
        </p:nvSpPr>
        <p:spPr/>
        <p:txBody>
          <a:bodyPr/>
          <a:lstStyle/>
          <a:p>
            <a:pPr>
              <a:defRPr/>
            </a:pPr>
            <a:r>
              <a:rPr lang="en-US"/>
              <a:t>March 21, 2024</a:t>
            </a:r>
            <a:endParaRPr lang="en-US" dirty="0"/>
          </a:p>
        </p:txBody>
      </p:sp>
      <p:sp>
        <p:nvSpPr>
          <p:cNvPr id="6" name="Slide Number Placeholder 5">
            <a:extLst>
              <a:ext uri="{FF2B5EF4-FFF2-40B4-BE49-F238E27FC236}">
                <a16:creationId xmlns:a16="http://schemas.microsoft.com/office/drawing/2014/main" id="{24FC52D6-DE22-7C3D-0C10-2E8E44A19602}"/>
              </a:ext>
            </a:extLst>
          </p:cNvPr>
          <p:cNvSpPr>
            <a:spLocks noGrp="1"/>
          </p:cNvSpPr>
          <p:nvPr>
            <p:ph type="sldNum" sz="quarter" idx="11"/>
          </p:nvPr>
        </p:nvSpPr>
        <p:spPr/>
        <p:txBody>
          <a:bodyPr/>
          <a:lstStyle/>
          <a:p>
            <a:r>
              <a:rPr lang="en-US" dirty="0"/>
              <a:t>L13-</a:t>
            </a:r>
            <a:fld id="{53294580-05E8-4585-908E-66FCC5062CA7}" type="slidenum">
              <a:rPr lang="en-US" smtClean="0"/>
              <a:pPr>
                <a:defRPr/>
              </a:pPr>
              <a:t>6</a:t>
            </a:fld>
            <a:endParaRPr lang="en-US"/>
          </a:p>
        </p:txBody>
      </p:sp>
    </p:spTree>
    <p:extLst>
      <p:ext uri="{BB962C8B-B14F-4D97-AF65-F5344CB8AC3E}">
        <p14:creationId xmlns:p14="http://schemas.microsoft.com/office/powerpoint/2010/main" val="1156502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Cache Coherence Protocols</a:t>
            </a:r>
          </a:p>
        </p:txBody>
      </p:sp>
      <p:sp>
        <p:nvSpPr>
          <p:cNvPr id="3" name="Content Placeholder 2"/>
          <p:cNvSpPr>
            <a:spLocks noGrp="1"/>
          </p:cNvSpPr>
          <p:nvPr>
            <p:ph idx="1"/>
          </p:nvPr>
        </p:nvSpPr>
        <p:spPr>
          <a:xfrm>
            <a:off x="648418" y="1551317"/>
            <a:ext cx="7772400" cy="4114800"/>
          </a:xfrm>
        </p:spPr>
        <p:txBody>
          <a:bodyPr/>
          <a:lstStyle/>
          <a:p>
            <a:r>
              <a:rPr lang="en-US" sz="2400" dirty="0">
                <a:latin typeface="Verdana" pitchFamily="34" charset="0"/>
              </a:rPr>
              <a:t>Write request:  </a:t>
            </a:r>
          </a:p>
          <a:p>
            <a:pPr lvl="1"/>
            <a:r>
              <a:rPr lang="en-US" sz="2000" dirty="0">
                <a:latin typeface="Verdana" pitchFamily="34" charset="0"/>
              </a:rPr>
              <a:t>the address is</a:t>
            </a:r>
            <a:r>
              <a:rPr lang="en-US" sz="2000" i="1" dirty="0">
                <a:latin typeface="Verdana" pitchFamily="34" charset="0"/>
              </a:rPr>
              <a:t> invalidated </a:t>
            </a:r>
            <a:r>
              <a:rPr lang="en-US" sz="2000" dirty="0">
                <a:latin typeface="Verdana" pitchFamily="34" charset="0"/>
              </a:rPr>
              <a:t>in all other caches </a:t>
            </a:r>
            <a:r>
              <a:rPr lang="en-US" sz="2000" i="1" dirty="0">
                <a:latin typeface="Verdana" pitchFamily="34" charset="0"/>
              </a:rPr>
              <a:t>before</a:t>
            </a:r>
            <a:r>
              <a:rPr lang="en-US" sz="2000" dirty="0">
                <a:latin typeface="Verdana" pitchFamily="34" charset="0"/>
              </a:rPr>
              <a:t> the write is performed </a:t>
            </a:r>
          </a:p>
          <a:p>
            <a:r>
              <a:rPr lang="en-US" sz="2400" dirty="0">
                <a:latin typeface="Verdana" pitchFamily="34" charset="0"/>
              </a:rPr>
              <a:t>Read request:  </a:t>
            </a:r>
          </a:p>
          <a:p>
            <a:pPr lvl="1"/>
            <a:r>
              <a:rPr lang="en-US" sz="2000" dirty="0">
                <a:latin typeface="Verdana" pitchFamily="34" charset="0"/>
              </a:rPr>
              <a:t>if a dirty copy is found in some other cache, then that value is written back to the memory and supplied to the reader. Alternatively, the dirty value can be forwarded directly to the reader</a:t>
            </a:r>
          </a:p>
        </p:txBody>
      </p:sp>
      <p:sp>
        <p:nvSpPr>
          <p:cNvPr id="7" name="TextBox 6"/>
          <p:cNvSpPr txBox="1"/>
          <p:nvPr/>
        </p:nvSpPr>
        <p:spPr>
          <a:xfrm>
            <a:off x="2211572" y="5188688"/>
            <a:ext cx="5893473" cy="400110"/>
          </a:xfrm>
          <a:prstGeom prst="rect">
            <a:avLst/>
          </a:prstGeom>
          <a:noFill/>
        </p:spPr>
        <p:txBody>
          <a:bodyPr wrap="none" rtlCol="0">
            <a:spAutoFit/>
          </a:bodyPr>
          <a:lstStyle/>
          <a:p>
            <a:r>
              <a:rPr lang="en-US" i="1" dirty="0"/>
              <a:t>Such protocols are called Invalidation-based</a:t>
            </a:r>
          </a:p>
        </p:txBody>
      </p:sp>
      <p:sp>
        <p:nvSpPr>
          <p:cNvPr id="4" name="Date Placeholder 3">
            <a:extLst>
              <a:ext uri="{FF2B5EF4-FFF2-40B4-BE49-F238E27FC236}">
                <a16:creationId xmlns:a16="http://schemas.microsoft.com/office/drawing/2014/main" id="{4CA5DDC3-A32F-586F-E673-E4BE3A428582}"/>
              </a:ext>
            </a:extLst>
          </p:cNvPr>
          <p:cNvSpPr>
            <a:spLocks noGrp="1"/>
          </p:cNvSpPr>
          <p:nvPr>
            <p:ph type="dt" sz="half" idx="10"/>
          </p:nvPr>
        </p:nvSpPr>
        <p:spPr/>
        <p:txBody>
          <a:bodyPr/>
          <a:lstStyle/>
          <a:p>
            <a:pPr>
              <a:defRPr/>
            </a:pPr>
            <a:r>
              <a:rPr lang="en-US"/>
              <a:t>March 21, 2024</a:t>
            </a:r>
            <a:endParaRPr lang="en-US" dirty="0"/>
          </a:p>
        </p:txBody>
      </p:sp>
      <p:sp>
        <p:nvSpPr>
          <p:cNvPr id="6" name="Slide Number Placeholder 5">
            <a:extLst>
              <a:ext uri="{FF2B5EF4-FFF2-40B4-BE49-F238E27FC236}">
                <a16:creationId xmlns:a16="http://schemas.microsoft.com/office/drawing/2014/main" id="{1E3A03C7-6D7B-FBBE-88F3-7A16D970C88C}"/>
              </a:ext>
            </a:extLst>
          </p:cNvPr>
          <p:cNvSpPr>
            <a:spLocks noGrp="1"/>
          </p:cNvSpPr>
          <p:nvPr>
            <p:ph type="sldNum" sz="quarter" idx="11"/>
          </p:nvPr>
        </p:nvSpPr>
        <p:spPr/>
        <p:txBody>
          <a:bodyPr/>
          <a:lstStyle/>
          <a:p>
            <a:r>
              <a:rPr lang="en-US" dirty="0"/>
              <a:t>L13-</a:t>
            </a:r>
            <a:fld id="{53294580-05E8-4585-908E-66FCC5062CA7}" type="slidenum">
              <a:rPr lang="en-US" smtClean="0"/>
              <a:pPr>
                <a:defRPr/>
              </a:pPr>
              <a:t>7</a:t>
            </a:fld>
            <a:endParaRPr lang="en-US"/>
          </a:p>
        </p:txBody>
      </p:sp>
    </p:spTree>
    <p:extLst>
      <p:ext uri="{BB962C8B-B14F-4D97-AF65-F5344CB8AC3E}">
        <p14:creationId xmlns:p14="http://schemas.microsoft.com/office/powerpoint/2010/main" val="4011551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721" y="373811"/>
            <a:ext cx="8249728" cy="1143000"/>
          </a:xfrm>
        </p:spPr>
        <p:txBody>
          <a:bodyPr/>
          <a:lstStyle/>
          <a:p>
            <a:r>
              <a:rPr lang="en-US" sz="4000" dirty="0"/>
              <a:t>State and actions needed to maintain Cache Coherence</a:t>
            </a:r>
          </a:p>
        </p:txBody>
      </p:sp>
      <p:sp>
        <p:nvSpPr>
          <p:cNvPr id="3" name="Content Placeholder 2"/>
          <p:cNvSpPr>
            <a:spLocks noGrp="1"/>
          </p:cNvSpPr>
          <p:nvPr>
            <p:ph idx="1"/>
          </p:nvPr>
        </p:nvSpPr>
        <p:spPr>
          <a:xfrm>
            <a:off x="609886" y="1533059"/>
            <a:ext cx="6676328" cy="2063581"/>
          </a:xfrm>
        </p:spPr>
        <p:txBody>
          <a:bodyPr/>
          <a:lstStyle/>
          <a:p>
            <a:pPr>
              <a:defRPr/>
            </a:pPr>
            <a:r>
              <a:rPr lang="en-US" sz="2000" dirty="0"/>
              <a:t>Each line in each cache maintains MSI state:</a:t>
            </a:r>
          </a:p>
          <a:p>
            <a:pPr marL="0" indent="0">
              <a:buNone/>
              <a:defRPr/>
            </a:pPr>
            <a:r>
              <a:rPr lang="en-US" sz="2000" dirty="0"/>
              <a:t>     </a:t>
            </a:r>
            <a:r>
              <a:rPr lang="en-US" sz="1800" dirty="0"/>
              <a:t>I </a:t>
            </a:r>
            <a:r>
              <a:rPr lang="en-US" sz="1800" i="1" dirty="0"/>
              <a:t>- </a:t>
            </a:r>
            <a:r>
              <a:rPr lang="en-US" sz="1800" dirty="0"/>
              <a:t>cache doesn’t contain the address </a:t>
            </a:r>
          </a:p>
          <a:p>
            <a:pPr lvl="1">
              <a:buNone/>
              <a:defRPr/>
            </a:pPr>
            <a:r>
              <a:rPr lang="en-US" sz="1800" dirty="0"/>
              <a:t>S</a:t>
            </a:r>
            <a:r>
              <a:rPr lang="en-US" sz="1800" i="1" dirty="0"/>
              <a:t>- </a:t>
            </a:r>
            <a:r>
              <a:rPr lang="en-US" sz="1800" dirty="0"/>
              <a:t>cache has the address but so may other caches; hence it can only be read</a:t>
            </a:r>
          </a:p>
          <a:p>
            <a:pPr lvl="1">
              <a:buNone/>
              <a:defRPr/>
            </a:pPr>
            <a:r>
              <a:rPr lang="en-US" sz="1800" dirty="0"/>
              <a:t>M- only this cache has the address; hence it can be read and written</a:t>
            </a:r>
            <a:endParaRPr lang="en-US" sz="2000" dirty="0"/>
          </a:p>
          <a:p>
            <a:pPr>
              <a:buNone/>
              <a:defRPr/>
            </a:pPr>
            <a:endParaRPr lang="en-US" sz="2000" dirty="0"/>
          </a:p>
        </p:txBody>
      </p:sp>
      <p:grpSp>
        <p:nvGrpSpPr>
          <p:cNvPr id="38" name="Group 37"/>
          <p:cNvGrpSpPr/>
          <p:nvPr/>
        </p:nvGrpSpPr>
        <p:grpSpPr>
          <a:xfrm>
            <a:off x="7020295" y="2499615"/>
            <a:ext cx="439898" cy="423179"/>
            <a:chOff x="6523495" y="2593377"/>
            <a:chExt cx="439898" cy="423179"/>
          </a:xfrm>
        </p:grpSpPr>
        <p:sp>
          <p:nvSpPr>
            <p:cNvPr id="9" name="Text Box 3"/>
            <p:cNvSpPr txBox="1">
              <a:spLocks noChangeArrowheads="1"/>
            </p:cNvSpPr>
            <p:nvPr/>
          </p:nvSpPr>
          <p:spPr bwMode="auto">
            <a:xfrm>
              <a:off x="6590986" y="2625234"/>
              <a:ext cx="246620" cy="338554"/>
            </a:xfrm>
            <a:prstGeom prst="rect">
              <a:avLst/>
            </a:prstGeom>
            <a:noFill/>
            <a:ln w="25400">
              <a:noFill/>
              <a:miter lim="800000"/>
              <a:headEnd/>
              <a:tailEnd/>
            </a:ln>
          </p:spPr>
          <p:txBody>
            <a:bodyPr wrap="square">
              <a:spAutoFit/>
            </a:bodyPr>
            <a:lstStyle/>
            <a:p>
              <a:pPr eaLnBrk="0" hangingPunct="0"/>
              <a:r>
                <a:rPr lang="en-US" sz="1600" dirty="0">
                  <a:latin typeface="Verdana" pitchFamily="34" charset="0"/>
                </a:rPr>
                <a:t>S</a:t>
              </a:r>
            </a:p>
          </p:txBody>
        </p:sp>
        <p:sp>
          <p:nvSpPr>
            <p:cNvPr id="10" name="Oval 4"/>
            <p:cNvSpPr>
              <a:spLocks noChangeArrowheads="1"/>
            </p:cNvSpPr>
            <p:nvPr/>
          </p:nvSpPr>
          <p:spPr bwMode="auto">
            <a:xfrm>
              <a:off x="6523495" y="2593377"/>
              <a:ext cx="439898" cy="423179"/>
            </a:xfrm>
            <a:prstGeom prst="ellipse">
              <a:avLst/>
            </a:prstGeom>
            <a:noFill/>
            <a:ln w="25400">
              <a:solidFill>
                <a:schemeClr val="tx1"/>
              </a:solidFill>
              <a:round/>
              <a:headEnd/>
              <a:tailEnd/>
            </a:ln>
          </p:spPr>
          <p:txBody>
            <a:bodyPr wrap="none" anchor="ctr"/>
            <a:lstStyle/>
            <a:p>
              <a:endParaRPr lang="en-US" sz="1800"/>
            </a:p>
          </p:txBody>
        </p:sp>
      </p:grpSp>
      <p:grpSp>
        <p:nvGrpSpPr>
          <p:cNvPr id="11" name="Group 5"/>
          <p:cNvGrpSpPr>
            <a:grpSpLocks/>
          </p:cNvGrpSpPr>
          <p:nvPr/>
        </p:nvGrpSpPr>
        <p:grpSpPr bwMode="auto">
          <a:xfrm>
            <a:off x="8643744" y="2491866"/>
            <a:ext cx="439898" cy="423179"/>
            <a:chOff x="3120" y="1872"/>
            <a:chExt cx="384" cy="384"/>
          </a:xfrm>
        </p:grpSpPr>
        <p:sp>
          <p:nvSpPr>
            <p:cNvPr id="27" name="Text Box 6"/>
            <p:cNvSpPr txBox="1">
              <a:spLocks noChangeArrowheads="1"/>
            </p:cNvSpPr>
            <p:nvPr/>
          </p:nvSpPr>
          <p:spPr bwMode="auto">
            <a:xfrm>
              <a:off x="3160" y="1917"/>
              <a:ext cx="312" cy="307"/>
            </a:xfrm>
            <a:prstGeom prst="rect">
              <a:avLst/>
            </a:prstGeom>
            <a:noFill/>
            <a:ln w="25400">
              <a:noFill/>
              <a:miter lim="800000"/>
              <a:headEnd/>
              <a:tailEnd/>
            </a:ln>
          </p:spPr>
          <p:txBody>
            <a:bodyPr wrap="none">
              <a:spAutoFit/>
            </a:bodyPr>
            <a:lstStyle/>
            <a:p>
              <a:pPr eaLnBrk="0" hangingPunct="0"/>
              <a:r>
                <a:rPr lang="en-US" sz="1600" dirty="0">
                  <a:latin typeface="Verdana" pitchFamily="34" charset="0"/>
                </a:rPr>
                <a:t>M</a:t>
              </a:r>
            </a:p>
          </p:txBody>
        </p:sp>
        <p:sp>
          <p:nvSpPr>
            <p:cNvPr id="28" name="Oval 7"/>
            <p:cNvSpPr>
              <a:spLocks noChangeArrowheads="1"/>
            </p:cNvSpPr>
            <p:nvPr/>
          </p:nvSpPr>
          <p:spPr bwMode="auto">
            <a:xfrm>
              <a:off x="3120" y="1872"/>
              <a:ext cx="384" cy="384"/>
            </a:xfrm>
            <a:prstGeom prst="ellipse">
              <a:avLst/>
            </a:prstGeom>
            <a:noFill/>
            <a:ln w="25400">
              <a:solidFill>
                <a:schemeClr val="tx1"/>
              </a:solidFill>
              <a:round/>
              <a:headEnd/>
              <a:tailEnd/>
            </a:ln>
          </p:spPr>
          <p:txBody>
            <a:bodyPr wrap="none" anchor="ctr"/>
            <a:lstStyle/>
            <a:p>
              <a:endParaRPr lang="en-US" sz="1800"/>
            </a:p>
          </p:txBody>
        </p:sp>
      </p:grpSp>
      <p:grpSp>
        <p:nvGrpSpPr>
          <p:cNvPr id="12" name="Group 8"/>
          <p:cNvGrpSpPr>
            <a:grpSpLocks/>
          </p:cNvGrpSpPr>
          <p:nvPr/>
        </p:nvGrpSpPr>
        <p:grpSpPr bwMode="auto">
          <a:xfrm>
            <a:off x="7832661" y="1423772"/>
            <a:ext cx="439898" cy="423179"/>
            <a:chOff x="2448" y="960"/>
            <a:chExt cx="384" cy="384"/>
          </a:xfrm>
        </p:grpSpPr>
        <p:sp>
          <p:nvSpPr>
            <p:cNvPr id="25" name="Text Box 9"/>
            <p:cNvSpPr txBox="1">
              <a:spLocks noChangeArrowheads="1"/>
            </p:cNvSpPr>
            <p:nvPr/>
          </p:nvSpPr>
          <p:spPr bwMode="auto">
            <a:xfrm>
              <a:off x="2536" y="994"/>
              <a:ext cx="237" cy="307"/>
            </a:xfrm>
            <a:prstGeom prst="rect">
              <a:avLst/>
            </a:prstGeom>
            <a:noFill/>
            <a:ln w="25400">
              <a:noFill/>
              <a:miter lim="800000"/>
              <a:headEnd/>
              <a:tailEnd/>
            </a:ln>
          </p:spPr>
          <p:txBody>
            <a:bodyPr wrap="none">
              <a:spAutoFit/>
            </a:bodyPr>
            <a:lstStyle/>
            <a:p>
              <a:pPr eaLnBrk="0" hangingPunct="0"/>
              <a:r>
                <a:rPr lang="en-US" sz="1600" dirty="0">
                  <a:latin typeface="Verdana" pitchFamily="34" charset="0"/>
                </a:rPr>
                <a:t>I</a:t>
              </a:r>
            </a:p>
          </p:txBody>
        </p:sp>
        <p:sp>
          <p:nvSpPr>
            <p:cNvPr id="26" name="Oval 10"/>
            <p:cNvSpPr>
              <a:spLocks noChangeArrowheads="1"/>
            </p:cNvSpPr>
            <p:nvPr/>
          </p:nvSpPr>
          <p:spPr bwMode="auto">
            <a:xfrm>
              <a:off x="2448" y="960"/>
              <a:ext cx="384" cy="384"/>
            </a:xfrm>
            <a:prstGeom prst="ellipse">
              <a:avLst/>
            </a:prstGeom>
            <a:noFill/>
            <a:ln w="25400">
              <a:solidFill>
                <a:schemeClr val="tx1"/>
              </a:solidFill>
              <a:round/>
              <a:headEnd/>
              <a:tailEnd/>
            </a:ln>
          </p:spPr>
          <p:txBody>
            <a:bodyPr wrap="none" anchor="ctr"/>
            <a:lstStyle/>
            <a:p>
              <a:endParaRPr lang="en-US" sz="1800"/>
            </a:p>
          </p:txBody>
        </p:sp>
      </p:grpSp>
      <p:grpSp>
        <p:nvGrpSpPr>
          <p:cNvPr id="31" name="Group 30"/>
          <p:cNvGrpSpPr/>
          <p:nvPr/>
        </p:nvGrpSpPr>
        <p:grpSpPr>
          <a:xfrm>
            <a:off x="8265329" y="1701650"/>
            <a:ext cx="516770" cy="770155"/>
            <a:chOff x="7751664" y="2013605"/>
            <a:chExt cx="716127" cy="1109427"/>
          </a:xfrm>
        </p:grpSpPr>
        <p:sp>
          <p:nvSpPr>
            <p:cNvPr id="14" name="Line 12"/>
            <p:cNvSpPr>
              <a:spLocks noChangeShapeType="1"/>
            </p:cNvSpPr>
            <p:nvPr/>
          </p:nvSpPr>
          <p:spPr bwMode="auto">
            <a:xfrm>
              <a:off x="7751664" y="2208632"/>
              <a:ext cx="609600" cy="914400"/>
            </a:xfrm>
            <a:prstGeom prst="line">
              <a:avLst/>
            </a:prstGeom>
            <a:noFill/>
            <a:ln w="25400">
              <a:solidFill>
                <a:srgbClr val="FF0000"/>
              </a:solidFill>
              <a:round/>
              <a:headEnd/>
              <a:tailEnd type="triangle" w="med" len="med"/>
            </a:ln>
          </p:spPr>
          <p:txBody>
            <a:bodyPr wrap="none" anchor="ctr"/>
            <a:lstStyle/>
            <a:p>
              <a:endParaRPr lang="en-US" sz="1800"/>
            </a:p>
          </p:txBody>
        </p:sp>
        <p:sp>
          <p:nvSpPr>
            <p:cNvPr id="19" name="Text Box 17"/>
            <p:cNvSpPr txBox="1">
              <a:spLocks noChangeArrowheads="1"/>
            </p:cNvSpPr>
            <p:nvPr/>
          </p:nvSpPr>
          <p:spPr bwMode="auto">
            <a:xfrm rot="3421296">
              <a:off x="7723808" y="2288428"/>
              <a:ext cx="1018806" cy="469160"/>
            </a:xfrm>
            <a:prstGeom prst="rect">
              <a:avLst/>
            </a:prstGeom>
            <a:noFill/>
            <a:ln w="25400">
              <a:noFill/>
              <a:miter lim="800000"/>
              <a:headEnd/>
              <a:tailEnd/>
            </a:ln>
          </p:spPr>
          <p:txBody>
            <a:bodyPr wrap="none">
              <a:spAutoFit/>
            </a:bodyPr>
            <a:lstStyle/>
            <a:p>
              <a:pPr eaLnBrk="0" hangingPunct="0"/>
              <a:r>
                <a:rPr lang="en-US" sz="1600" i="1" dirty="0">
                  <a:latin typeface="Verdana" pitchFamily="34" charset="0"/>
                </a:rPr>
                <a:t>store</a:t>
              </a:r>
            </a:p>
          </p:txBody>
        </p:sp>
      </p:grpSp>
      <p:grpSp>
        <p:nvGrpSpPr>
          <p:cNvPr id="30" name="Group 29"/>
          <p:cNvGrpSpPr/>
          <p:nvPr/>
        </p:nvGrpSpPr>
        <p:grpSpPr>
          <a:xfrm>
            <a:off x="7343591" y="1755893"/>
            <a:ext cx="473066" cy="740862"/>
            <a:chOff x="6638901" y="2055802"/>
            <a:chExt cx="655563" cy="1067230"/>
          </a:xfrm>
        </p:grpSpPr>
        <p:sp>
          <p:nvSpPr>
            <p:cNvPr id="13" name="Line 11"/>
            <p:cNvSpPr>
              <a:spLocks noChangeShapeType="1"/>
            </p:cNvSpPr>
            <p:nvPr/>
          </p:nvSpPr>
          <p:spPr bwMode="auto">
            <a:xfrm flipH="1">
              <a:off x="6684864" y="2208632"/>
              <a:ext cx="609600" cy="914400"/>
            </a:xfrm>
            <a:prstGeom prst="line">
              <a:avLst/>
            </a:prstGeom>
            <a:noFill/>
            <a:ln w="25400">
              <a:solidFill>
                <a:srgbClr val="FF0000"/>
              </a:solidFill>
              <a:round/>
              <a:headEnd/>
              <a:tailEnd type="triangle" w="med" len="med"/>
            </a:ln>
          </p:spPr>
          <p:txBody>
            <a:bodyPr wrap="none" anchor="ctr"/>
            <a:lstStyle/>
            <a:p>
              <a:endParaRPr lang="en-US" sz="1800"/>
            </a:p>
          </p:txBody>
        </p:sp>
        <p:sp>
          <p:nvSpPr>
            <p:cNvPr id="20" name="Text Box 18"/>
            <p:cNvSpPr txBox="1">
              <a:spLocks noChangeArrowheads="1"/>
            </p:cNvSpPr>
            <p:nvPr/>
          </p:nvSpPr>
          <p:spPr bwMode="auto">
            <a:xfrm rot="18178488">
              <a:off x="6428736" y="2265967"/>
              <a:ext cx="889489" cy="469160"/>
            </a:xfrm>
            <a:prstGeom prst="rect">
              <a:avLst/>
            </a:prstGeom>
            <a:noFill/>
            <a:ln w="25400">
              <a:noFill/>
              <a:miter lim="800000"/>
              <a:headEnd/>
              <a:tailEnd/>
            </a:ln>
          </p:spPr>
          <p:txBody>
            <a:bodyPr wrap="none">
              <a:spAutoFit/>
            </a:bodyPr>
            <a:lstStyle/>
            <a:p>
              <a:pPr eaLnBrk="0" hangingPunct="0"/>
              <a:r>
                <a:rPr lang="en-US" sz="1600" i="1" dirty="0">
                  <a:latin typeface="Verdana" pitchFamily="34" charset="0"/>
                </a:rPr>
                <a:t>load</a:t>
              </a:r>
            </a:p>
          </p:txBody>
        </p:sp>
      </p:grpSp>
      <p:grpSp>
        <p:nvGrpSpPr>
          <p:cNvPr id="34" name="Group 33"/>
          <p:cNvGrpSpPr/>
          <p:nvPr/>
        </p:nvGrpSpPr>
        <p:grpSpPr>
          <a:xfrm>
            <a:off x="7419510" y="2931367"/>
            <a:ext cx="1433027" cy="489532"/>
            <a:chOff x="6657877" y="3748507"/>
            <a:chExt cx="1985854" cy="705182"/>
          </a:xfrm>
        </p:grpSpPr>
        <p:sp>
          <p:nvSpPr>
            <p:cNvPr id="18" name="Freeform 16"/>
            <p:cNvSpPr>
              <a:spLocks/>
            </p:cNvSpPr>
            <p:nvPr/>
          </p:nvSpPr>
          <p:spPr bwMode="auto">
            <a:xfrm>
              <a:off x="6657877" y="3748507"/>
              <a:ext cx="1757362" cy="277813"/>
            </a:xfrm>
            <a:custGeom>
              <a:avLst/>
              <a:gdLst>
                <a:gd name="T0" fmla="*/ 1107 w 1107"/>
                <a:gd name="T1" fmla="*/ 10 h 175"/>
                <a:gd name="T2" fmla="*/ 946 w 1107"/>
                <a:gd name="T3" fmla="*/ 175 h 175"/>
                <a:gd name="T4" fmla="*/ 119 w 1107"/>
                <a:gd name="T5" fmla="*/ 175 h 175"/>
                <a:gd name="T6" fmla="*/ 0 w 1107"/>
                <a:gd name="T7" fmla="*/ 0 h 175"/>
                <a:gd name="T8" fmla="*/ 0 60000 65536"/>
                <a:gd name="T9" fmla="*/ 0 60000 65536"/>
                <a:gd name="T10" fmla="*/ 0 60000 65536"/>
                <a:gd name="T11" fmla="*/ 0 60000 65536"/>
                <a:gd name="T12" fmla="*/ 0 w 1107"/>
                <a:gd name="T13" fmla="*/ 0 h 175"/>
                <a:gd name="T14" fmla="*/ 1107 w 1107"/>
                <a:gd name="T15" fmla="*/ 175 h 175"/>
              </a:gdLst>
              <a:ahLst/>
              <a:cxnLst>
                <a:cxn ang="T8">
                  <a:pos x="T0" y="T1"/>
                </a:cxn>
                <a:cxn ang="T9">
                  <a:pos x="T2" y="T3"/>
                </a:cxn>
                <a:cxn ang="T10">
                  <a:pos x="T4" y="T5"/>
                </a:cxn>
                <a:cxn ang="T11">
                  <a:pos x="T6" y="T7"/>
                </a:cxn>
              </a:cxnLst>
              <a:rect l="T12" t="T13" r="T14" b="T15"/>
              <a:pathLst>
                <a:path w="1107" h="175">
                  <a:moveTo>
                    <a:pt x="1107" y="10"/>
                  </a:moveTo>
                  <a:lnTo>
                    <a:pt x="946" y="175"/>
                  </a:lnTo>
                  <a:lnTo>
                    <a:pt x="119" y="175"/>
                  </a:lnTo>
                  <a:lnTo>
                    <a:pt x="0" y="0"/>
                  </a:lnTo>
                </a:path>
              </a:pathLst>
            </a:custGeom>
            <a:noFill/>
            <a:ln w="25400" cap="flat" cmpd="sng">
              <a:solidFill>
                <a:srgbClr val="FF0000"/>
              </a:solidFill>
              <a:prstDash val="solid"/>
              <a:round/>
              <a:headEnd type="none" w="med" len="med"/>
              <a:tailEnd type="triangle" w="med" len="med"/>
            </a:ln>
          </p:spPr>
          <p:txBody>
            <a:bodyPr wrap="none" anchor="ctr"/>
            <a:lstStyle/>
            <a:p>
              <a:endParaRPr lang="en-US" sz="1800"/>
            </a:p>
          </p:txBody>
        </p:sp>
        <p:sp>
          <p:nvSpPr>
            <p:cNvPr id="21" name="Text Box 19"/>
            <p:cNvSpPr txBox="1">
              <a:spLocks noChangeArrowheads="1"/>
            </p:cNvSpPr>
            <p:nvPr/>
          </p:nvSpPr>
          <p:spPr bwMode="auto">
            <a:xfrm>
              <a:off x="6881714" y="3965994"/>
              <a:ext cx="1762017" cy="487695"/>
            </a:xfrm>
            <a:prstGeom prst="rect">
              <a:avLst/>
            </a:prstGeom>
            <a:noFill/>
            <a:ln w="25400">
              <a:noFill/>
              <a:miter lim="800000"/>
              <a:headEnd/>
              <a:tailEnd/>
            </a:ln>
          </p:spPr>
          <p:txBody>
            <a:bodyPr wrap="none">
              <a:spAutoFit/>
            </a:bodyPr>
            <a:lstStyle/>
            <a:p>
              <a:pPr eaLnBrk="0" hangingPunct="0"/>
              <a:r>
                <a:rPr lang="en-US" sz="1600" i="1">
                  <a:latin typeface="Verdana" pitchFamily="34" charset="0"/>
                </a:rPr>
                <a:t>write-back</a:t>
              </a:r>
            </a:p>
          </p:txBody>
        </p:sp>
      </p:grpSp>
      <p:grpSp>
        <p:nvGrpSpPr>
          <p:cNvPr id="5" name="Group 4"/>
          <p:cNvGrpSpPr/>
          <p:nvPr/>
        </p:nvGrpSpPr>
        <p:grpSpPr>
          <a:xfrm>
            <a:off x="7104245" y="1191923"/>
            <a:ext cx="679042" cy="1198773"/>
            <a:chOff x="6242339" y="1388234"/>
            <a:chExt cx="941000" cy="1726861"/>
          </a:xfrm>
        </p:grpSpPr>
        <p:sp>
          <p:nvSpPr>
            <p:cNvPr id="15" name="Freeform 13"/>
            <p:cNvSpPr>
              <a:spLocks/>
            </p:cNvSpPr>
            <p:nvPr/>
          </p:nvSpPr>
          <p:spPr bwMode="auto">
            <a:xfrm>
              <a:off x="6353077" y="1981620"/>
              <a:ext cx="830262" cy="1133475"/>
            </a:xfrm>
            <a:custGeom>
              <a:avLst/>
              <a:gdLst>
                <a:gd name="T0" fmla="*/ 0 w 523"/>
                <a:gd name="T1" fmla="*/ 714 h 714"/>
                <a:gd name="T2" fmla="*/ 0 w 523"/>
                <a:gd name="T3" fmla="*/ 466 h 714"/>
                <a:gd name="T4" fmla="*/ 357 w 523"/>
                <a:gd name="T5" fmla="*/ 0 h 714"/>
                <a:gd name="T6" fmla="*/ 523 w 523"/>
                <a:gd name="T7" fmla="*/ 0 h 714"/>
                <a:gd name="T8" fmla="*/ 0 60000 65536"/>
                <a:gd name="T9" fmla="*/ 0 60000 65536"/>
                <a:gd name="T10" fmla="*/ 0 60000 65536"/>
                <a:gd name="T11" fmla="*/ 0 60000 65536"/>
                <a:gd name="T12" fmla="*/ 0 w 523"/>
                <a:gd name="T13" fmla="*/ 0 h 714"/>
                <a:gd name="T14" fmla="*/ 523 w 523"/>
                <a:gd name="T15" fmla="*/ 714 h 714"/>
              </a:gdLst>
              <a:ahLst/>
              <a:cxnLst>
                <a:cxn ang="T8">
                  <a:pos x="T0" y="T1"/>
                </a:cxn>
                <a:cxn ang="T9">
                  <a:pos x="T2" y="T3"/>
                </a:cxn>
                <a:cxn ang="T10">
                  <a:pos x="T4" y="T5"/>
                </a:cxn>
                <a:cxn ang="T11">
                  <a:pos x="T6" y="T7"/>
                </a:cxn>
              </a:cxnLst>
              <a:rect l="T12" t="T13" r="T14" b="T15"/>
              <a:pathLst>
                <a:path w="523" h="714">
                  <a:moveTo>
                    <a:pt x="0" y="714"/>
                  </a:moveTo>
                  <a:lnTo>
                    <a:pt x="0" y="466"/>
                  </a:lnTo>
                  <a:lnTo>
                    <a:pt x="357" y="0"/>
                  </a:lnTo>
                  <a:lnTo>
                    <a:pt x="523" y="0"/>
                  </a:lnTo>
                </a:path>
              </a:pathLst>
            </a:custGeom>
            <a:noFill/>
            <a:ln w="25400" cap="flat" cmpd="sng">
              <a:solidFill>
                <a:srgbClr val="FF0000"/>
              </a:solidFill>
              <a:prstDash val="solid"/>
              <a:round/>
              <a:headEnd type="none" w="med" len="med"/>
              <a:tailEnd type="triangle" w="med" len="med"/>
            </a:ln>
          </p:spPr>
          <p:txBody>
            <a:bodyPr wrap="none" anchor="ctr"/>
            <a:lstStyle/>
            <a:p>
              <a:endParaRPr lang="en-US" sz="1800"/>
            </a:p>
          </p:txBody>
        </p:sp>
        <p:sp>
          <p:nvSpPr>
            <p:cNvPr id="22" name="Text Box 20"/>
            <p:cNvSpPr txBox="1">
              <a:spLocks noChangeArrowheads="1"/>
            </p:cNvSpPr>
            <p:nvPr/>
          </p:nvSpPr>
          <p:spPr bwMode="auto">
            <a:xfrm rot="18503070">
              <a:off x="5625761" y="2004812"/>
              <a:ext cx="1702316" cy="469160"/>
            </a:xfrm>
            <a:prstGeom prst="rect">
              <a:avLst/>
            </a:prstGeom>
            <a:noFill/>
            <a:ln w="25400">
              <a:noFill/>
              <a:miter lim="800000"/>
              <a:headEnd/>
              <a:tailEnd/>
            </a:ln>
          </p:spPr>
          <p:txBody>
            <a:bodyPr wrap="none">
              <a:spAutoFit/>
            </a:bodyPr>
            <a:lstStyle/>
            <a:p>
              <a:pPr eaLnBrk="0" hangingPunct="0"/>
              <a:r>
                <a:rPr lang="en-US" sz="1600" i="1" dirty="0">
                  <a:latin typeface="Verdana" pitchFamily="34" charset="0"/>
                </a:rPr>
                <a:t>invalidate</a:t>
              </a:r>
            </a:p>
          </p:txBody>
        </p:sp>
      </p:grpSp>
      <p:grpSp>
        <p:nvGrpSpPr>
          <p:cNvPr id="32" name="Group 31"/>
          <p:cNvGrpSpPr/>
          <p:nvPr/>
        </p:nvGrpSpPr>
        <p:grpSpPr>
          <a:xfrm>
            <a:off x="8398680" y="1463743"/>
            <a:ext cx="629627" cy="950716"/>
            <a:chOff x="7885014" y="1709052"/>
            <a:chExt cx="872522" cy="1369530"/>
          </a:xfrm>
        </p:grpSpPr>
        <p:sp>
          <p:nvSpPr>
            <p:cNvPr id="16" name="Freeform 14"/>
            <p:cNvSpPr>
              <a:spLocks/>
            </p:cNvSpPr>
            <p:nvPr/>
          </p:nvSpPr>
          <p:spPr bwMode="auto">
            <a:xfrm rot="10800000" flipV="1">
              <a:off x="7885014" y="1945107"/>
              <a:ext cx="830263" cy="1133475"/>
            </a:xfrm>
            <a:custGeom>
              <a:avLst/>
              <a:gdLst>
                <a:gd name="T0" fmla="*/ 0 w 523"/>
                <a:gd name="T1" fmla="*/ 714 h 714"/>
                <a:gd name="T2" fmla="*/ 0 w 523"/>
                <a:gd name="T3" fmla="*/ 466 h 714"/>
                <a:gd name="T4" fmla="*/ 357 w 523"/>
                <a:gd name="T5" fmla="*/ 0 h 714"/>
                <a:gd name="T6" fmla="*/ 523 w 523"/>
                <a:gd name="T7" fmla="*/ 0 h 714"/>
                <a:gd name="T8" fmla="*/ 0 60000 65536"/>
                <a:gd name="T9" fmla="*/ 0 60000 65536"/>
                <a:gd name="T10" fmla="*/ 0 60000 65536"/>
                <a:gd name="T11" fmla="*/ 0 60000 65536"/>
                <a:gd name="T12" fmla="*/ 0 w 523"/>
                <a:gd name="T13" fmla="*/ 0 h 714"/>
                <a:gd name="T14" fmla="*/ 523 w 523"/>
                <a:gd name="T15" fmla="*/ 714 h 714"/>
              </a:gdLst>
              <a:ahLst/>
              <a:cxnLst>
                <a:cxn ang="T8">
                  <a:pos x="T0" y="T1"/>
                </a:cxn>
                <a:cxn ang="T9">
                  <a:pos x="T2" y="T3"/>
                </a:cxn>
                <a:cxn ang="T10">
                  <a:pos x="T4" y="T5"/>
                </a:cxn>
                <a:cxn ang="T11">
                  <a:pos x="T6" y="T7"/>
                </a:cxn>
              </a:cxnLst>
              <a:rect l="T12" t="T13" r="T14" b="T15"/>
              <a:pathLst>
                <a:path w="523" h="714">
                  <a:moveTo>
                    <a:pt x="0" y="714"/>
                  </a:moveTo>
                  <a:lnTo>
                    <a:pt x="0" y="466"/>
                  </a:lnTo>
                  <a:lnTo>
                    <a:pt x="357" y="0"/>
                  </a:lnTo>
                  <a:lnTo>
                    <a:pt x="523" y="0"/>
                  </a:lnTo>
                </a:path>
              </a:pathLst>
            </a:custGeom>
            <a:noFill/>
            <a:ln w="25400" cap="rnd" cmpd="sng">
              <a:solidFill>
                <a:srgbClr val="FF0000"/>
              </a:solidFill>
              <a:prstDash val="sysDot"/>
              <a:round/>
              <a:headEnd type="none" w="med" len="med"/>
              <a:tailEnd type="triangle" w="med" len="med"/>
            </a:ln>
          </p:spPr>
          <p:txBody>
            <a:bodyPr wrap="none" anchor="ctr"/>
            <a:lstStyle/>
            <a:p>
              <a:endParaRPr lang="en-US" sz="1800"/>
            </a:p>
          </p:txBody>
        </p:sp>
        <p:sp>
          <p:nvSpPr>
            <p:cNvPr id="23" name="Text Box 21"/>
            <p:cNvSpPr txBox="1">
              <a:spLocks noChangeArrowheads="1"/>
            </p:cNvSpPr>
            <p:nvPr/>
          </p:nvSpPr>
          <p:spPr bwMode="auto">
            <a:xfrm rot="3159331">
              <a:off x="8033182" y="1964246"/>
              <a:ext cx="979548" cy="469160"/>
            </a:xfrm>
            <a:prstGeom prst="rect">
              <a:avLst/>
            </a:prstGeom>
            <a:noFill/>
            <a:ln w="25400">
              <a:noFill/>
              <a:miter lim="800000"/>
              <a:headEnd/>
              <a:tailEnd/>
            </a:ln>
          </p:spPr>
          <p:txBody>
            <a:bodyPr wrap="none">
              <a:spAutoFit/>
            </a:bodyPr>
            <a:lstStyle/>
            <a:p>
              <a:pPr eaLnBrk="0" hangingPunct="0"/>
              <a:r>
                <a:rPr lang="en-US" sz="1600" i="1" dirty="0">
                  <a:latin typeface="Verdana" pitchFamily="34" charset="0"/>
                </a:rPr>
                <a:t>flush</a:t>
              </a:r>
            </a:p>
          </p:txBody>
        </p:sp>
      </p:grpSp>
      <p:grpSp>
        <p:nvGrpSpPr>
          <p:cNvPr id="33" name="Group 32"/>
          <p:cNvGrpSpPr/>
          <p:nvPr/>
        </p:nvGrpSpPr>
        <p:grpSpPr>
          <a:xfrm>
            <a:off x="7593489" y="2685271"/>
            <a:ext cx="977169" cy="338554"/>
            <a:chOff x="6870602" y="3370682"/>
            <a:chExt cx="1354137" cy="487696"/>
          </a:xfrm>
        </p:grpSpPr>
        <p:sp>
          <p:nvSpPr>
            <p:cNvPr id="17" name="Line 15"/>
            <p:cNvSpPr>
              <a:spLocks noChangeShapeType="1"/>
            </p:cNvSpPr>
            <p:nvPr/>
          </p:nvSpPr>
          <p:spPr bwMode="auto">
            <a:xfrm>
              <a:off x="6870602" y="3427832"/>
              <a:ext cx="1354137" cy="0"/>
            </a:xfrm>
            <a:prstGeom prst="line">
              <a:avLst/>
            </a:prstGeom>
            <a:noFill/>
            <a:ln w="25400" cap="rnd">
              <a:solidFill>
                <a:srgbClr val="FF0000"/>
              </a:solidFill>
              <a:prstDash val="sysDot"/>
              <a:round/>
              <a:headEnd/>
              <a:tailEnd type="triangle" w="med" len="med"/>
            </a:ln>
          </p:spPr>
          <p:txBody>
            <a:bodyPr wrap="none" anchor="ctr"/>
            <a:lstStyle/>
            <a:p>
              <a:endParaRPr lang="en-US" sz="1800"/>
            </a:p>
          </p:txBody>
        </p:sp>
        <p:sp>
          <p:nvSpPr>
            <p:cNvPr id="24" name="Text Box 22"/>
            <p:cNvSpPr txBox="1">
              <a:spLocks noChangeArrowheads="1"/>
            </p:cNvSpPr>
            <p:nvPr/>
          </p:nvSpPr>
          <p:spPr bwMode="auto">
            <a:xfrm>
              <a:off x="7123014" y="3370682"/>
              <a:ext cx="980083" cy="487696"/>
            </a:xfrm>
            <a:prstGeom prst="rect">
              <a:avLst/>
            </a:prstGeom>
            <a:noFill/>
            <a:ln w="25400">
              <a:noFill/>
              <a:miter lim="800000"/>
              <a:headEnd/>
              <a:tailEnd/>
            </a:ln>
          </p:spPr>
          <p:txBody>
            <a:bodyPr wrap="none">
              <a:spAutoFit/>
            </a:bodyPr>
            <a:lstStyle/>
            <a:p>
              <a:pPr eaLnBrk="0" hangingPunct="0"/>
              <a:r>
                <a:rPr lang="en-US" sz="1600" i="1" dirty="0">
                  <a:latin typeface="Verdana" pitchFamily="34" charset="0"/>
                </a:rPr>
                <a:t>store</a:t>
              </a:r>
            </a:p>
          </p:txBody>
        </p:sp>
      </p:grpSp>
      <p:sp>
        <p:nvSpPr>
          <p:cNvPr id="35" name="Content Placeholder 2"/>
          <p:cNvSpPr txBox="1">
            <a:spLocks/>
          </p:cNvSpPr>
          <p:nvPr/>
        </p:nvSpPr>
        <p:spPr bwMode="auto">
          <a:xfrm>
            <a:off x="609758" y="3448267"/>
            <a:ext cx="7772400" cy="28789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10000"/>
              <a:buFont typeface="Wingdings" pitchFamily="2" charset="2"/>
              <a:buBlip>
                <a:blip r:embed="rId2"/>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a:defRPr/>
            </a:pPr>
            <a:r>
              <a:rPr lang="en-US" sz="2000" kern="0" dirty="0">
                <a:latin typeface="Verdana" pitchFamily="34" charset="0"/>
              </a:rPr>
              <a:t>Action on a read miss (i.e., Cache state is I):</a:t>
            </a:r>
            <a:r>
              <a:rPr lang="en-US" sz="2000" i="1" kern="0" dirty="0">
                <a:latin typeface="Verdana" pitchFamily="34" charset="0"/>
              </a:rPr>
              <a:t>  </a:t>
            </a:r>
          </a:p>
          <a:p>
            <a:pPr lvl="1">
              <a:defRPr/>
            </a:pPr>
            <a:r>
              <a:rPr lang="en-US" sz="1800" kern="0" dirty="0">
                <a:latin typeface="Verdana" pitchFamily="34" charset="0"/>
              </a:rPr>
              <a:t>If some other cache has the address in state M then write back the dirty data to Memory and set its state to S</a:t>
            </a:r>
          </a:p>
          <a:p>
            <a:pPr lvl="1">
              <a:defRPr/>
            </a:pPr>
            <a:r>
              <a:rPr lang="en-US" sz="1800" kern="0" dirty="0">
                <a:latin typeface="Verdana" pitchFamily="34" charset="0"/>
              </a:rPr>
              <a:t>Read the value from Memory and set the state to S </a:t>
            </a:r>
          </a:p>
          <a:p>
            <a:pPr>
              <a:defRPr/>
            </a:pPr>
            <a:r>
              <a:rPr lang="en-US" sz="2000" kern="0" dirty="0">
                <a:latin typeface="Verdana" pitchFamily="34" charset="0"/>
              </a:rPr>
              <a:t>Action on a write miss (i.e., Cache state is I or S):</a:t>
            </a:r>
            <a:r>
              <a:rPr lang="en-US" sz="2000" i="1" kern="0" dirty="0">
                <a:latin typeface="Verdana" pitchFamily="34" charset="0"/>
              </a:rPr>
              <a:t> </a:t>
            </a:r>
          </a:p>
          <a:p>
            <a:pPr lvl="1">
              <a:defRPr/>
            </a:pPr>
            <a:r>
              <a:rPr lang="en-US" sz="1800" i="1" kern="0" dirty="0">
                <a:latin typeface="Verdana" pitchFamily="34" charset="0"/>
              </a:rPr>
              <a:t>Invalidate </a:t>
            </a:r>
            <a:r>
              <a:rPr lang="en-US" sz="1800" kern="0" dirty="0">
                <a:latin typeface="Verdana" pitchFamily="34" charset="0"/>
              </a:rPr>
              <a:t>the address in other caches; in case some cache has the address in state M then write back the dirty data</a:t>
            </a:r>
          </a:p>
          <a:p>
            <a:pPr lvl="1">
              <a:defRPr/>
            </a:pPr>
            <a:r>
              <a:rPr lang="en-US" sz="1800" kern="0" dirty="0">
                <a:latin typeface="Verdana" pitchFamily="34" charset="0"/>
              </a:rPr>
              <a:t>Read the value from Memory if necessary and set the state to M </a:t>
            </a:r>
          </a:p>
        </p:txBody>
      </p:sp>
      <p:sp>
        <p:nvSpPr>
          <p:cNvPr id="36" name="TextBox 35"/>
          <p:cNvSpPr txBox="1"/>
          <p:nvPr/>
        </p:nvSpPr>
        <p:spPr>
          <a:xfrm>
            <a:off x="2742606" y="6074038"/>
            <a:ext cx="5572235" cy="400110"/>
          </a:xfrm>
          <a:prstGeom prst="rect">
            <a:avLst/>
          </a:prstGeom>
          <a:noFill/>
        </p:spPr>
        <p:txBody>
          <a:bodyPr wrap="square" rtlCol="0">
            <a:spAutoFit/>
          </a:bodyPr>
          <a:lstStyle/>
          <a:p>
            <a:r>
              <a:rPr lang="en-US" dirty="0">
                <a:solidFill>
                  <a:srgbClr val="FF0000"/>
                </a:solidFill>
                <a:latin typeface="Comic Sans MS" panose="030F0702030302020204" pitchFamily="66" charset="0"/>
              </a:rPr>
              <a:t>How do we know the state of other caches?</a:t>
            </a:r>
          </a:p>
        </p:txBody>
      </p:sp>
      <p:sp>
        <p:nvSpPr>
          <p:cNvPr id="8" name="Date Placeholder 7">
            <a:extLst>
              <a:ext uri="{FF2B5EF4-FFF2-40B4-BE49-F238E27FC236}">
                <a16:creationId xmlns:a16="http://schemas.microsoft.com/office/drawing/2014/main" id="{9D074E8F-CFE1-4F00-CC9F-CA9B59779EB1}"/>
              </a:ext>
            </a:extLst>
          </p:cNvPr>
          <p:cNvSpPr>
            <a:spLocks noGrp="1"/>
          </p:cNvSpPr>
          <p:nvPr>
            <p:ph type="dt" sz="half" idx="10"/>
          </p:nvPr>
        </p:nvSpPr>
        <p:spPr/>
        <p:txBody>
          <a:bodyPr/>
          <a:lstStyle/>
          <a:p>
            <a:pPr>
              <a:defRPr/>
            </a:pPr>
            <a:r>
              <a:rPr lang="en-US"/>
              <a:t>March 21, 2024</a:t>
            </a:r>
            <a:endParaRPr lang="en-US" dirty="0"/>
          </a:p>
        </p:txBody>
      </p:sp>
      <p:sp>
        <p:nvSpPr>
          <p:cNvPr id="6" name="Slide Number Placeholder 5">
            <a:extLst>
              <a:ext uri="{FF2B5EF4-FFF2-40B4-BE49-F238E27FC236}">
                <a16:creationId xmlns:a16="http://schemas.microsoft.com/office/drawing/2014/main" id="{4CF5DDA1-18C6-5CDC-DB30-44BAB5CFFC73}"/>
              </a:ext>
            </a:extLst>
          </p:cNvPr>
          <p:cNvSpPr>
            <a:spLocks noGrp="1"/>
          </p:cNvSpPr>
          <p:nvPr>
            <p:ph type="sldNum" sz="quarter" idx="11"/>
          </p:nvPr>
        </p:nvSpPr>
        <p:spPr/>
        <p:txBody>
          <a:bodyPr/>
          <a:lstStyle/>
          <a:p>
            <a:r>
              <a:rPr lang="en-US" dirty="0"/>
              <a:t>L13-</a:t>
            </a:r>
            <a:fld id="{53294580-05E8-4585-908E-66FCC5062CA7}" type="slidenum">
              <a:rPr lang="en-US" smtClean="0"/>
              <a:pPr>
                <a:defRPr/>
              </a:pPr>
              <a:t>8</a:t>
            </a:fld>
            <a:endParaRPr lang="en-US"/>
          </a:p>
        </p:txBody>
      </p:sp>
    </p:spTree>
    <p:extLst>
      <p:ext uri="{BB962C8B-B14F-4D97-AF65-F5344CB8AC3E}">
        <p14:creationId xmlns:p14="http://schemas.microsoft.com/office/powerpoint/2010/main" val="750038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up)">
                                      <p:cBhvr>
                                        <p:cTn id="7" dur="10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wipe(up)">
                                      <p:cBhvr>
                                        <p:cTn id="12" dur="10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1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wipe(right)">
                                      <p:cBhvr>
                                        <p:cTn id="22" dur="10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wipe(left)">
                                      <p:cBhvr>
                                        <p:cTn id="27" dur="1000"/>
                                        <p:tgtEl>
                                          <p:spTgt spid="3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wipe(down)">
                                      <p:cBhvr>
                                        <p:cTn id="32" dur="1000"/>
                                        <p:tgtEl>
                                          <p:spTgt spid="32"/>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5">
                                            <p:txEl>
                                              <p:pRg st="0" end="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5">
                                            <p:txEl>
                                              <p:pRg st="1" end="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5">
                                            <p:txEl>
                                              <p:pRg st="3" end="3"/>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5">
                                            <p:txEl>
                                              <p:pRg st="4" end="4"/>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p:bldP spid="3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3721" y="373811"/>
            <a:ext cx="8249728" cy="1143000"/>
          </a:xfrm>
        </p:spPr>
        <p:txBody>
          <a:bodyPr/>
          <a:lstStyle/>
          <a:p>
            <a:r>
              <a:rPr lang="en-US" sz="4000" dirty="0"/>
              <a:t>State ordering to develop protocols</a:t>
            </a:r>
          </a:p>
        </p:txBody>
      </p:sp>
      <p:sp>
        <p:nvSpPr>
          <p:cNvPr id="9" name="Text Box 3"/>
          <p:cNvSpPr txBox="1">
            <a:spLocks noChangeArrowheads="1"/>
          </p:cNvSpPr>
          <p:nvPr/>
        </p:nvSpPr>
        <p:spPr bwMode="auto">
          <a:xfrm>
            <a:off x="6341649" y="3224632"/>
            <a:ext cx="341760" cy="369332"/>
          </a:xfrm>
          <a:prstGeom prst="rect">
            <a:avLst/>
          </a:prstGeom>
          <a:noFill/>
          <a:ln w="25400">
            <a:noFill/>
            <a:miter lim="800000"/>
            <a:headEnd/>
            <a:tailEnd/>
          </a:ln>
        </p:spPr>
        <p:txBody>
          <a:bodyPr wrap="none">
            <a:spAutoFit/>
          </a:bodyPr>
          <a:lstStyle/>
          <a:p>
            <a:pPr eaLnBrk="0" hangingPunct="0"/>
            <a:r>
              <a:rPr lang="en-US" sz="1800" dirty="0">
                <a:latin typeface="Verdana" pitchFamily="34" charset="0"/>
              </a:rPr>
              <a:t>S</a:t>
            </a:r>
          </a:p>
        </p:txBody>
      </p:sp>
      <p:sp>
        <p:nvSpPr>
          <p:cNvPr id="10" name="Oval 4"/>
          <p:cNvSpPr>
            <a:spLocks noChangeArrowheads="1"/>
          </p:cNvSpPr>
          <p:nvPr/>
        </p:nvSpPr>
        <p:spPr bwMode="auto">
          <a:xfrm>
            <a:off x="6227664" y="3123032"/>
            <a:ext cx="609600" cy="609600"/>
          </a:xfrm>
          <a:prstGeom prst="ellipse">
            <a:avLst/>
          </a:prstGeom>
          <a:noFill/>
          <a:ln w="25400">
            <a:solidFill>
              <a:schemeClr val="tx1"/>
            </a:solidFill>
            <a:round/>
            <a:headEnd/>
            <a:tailEnd/>
          </a:ln>
        </p:spPr>
        <p:txBody>
          <a:bodyPr wrap="none" anchor="ctr"/>
          <a:lstStyle/>
          <a:p>
            <a:endParaRPr lang="en-US"/>
          </a:p>
        </p:txBody>
      </p:sp>
      <p:grpSp>
        <p:nvGrpSpPr>
          <p:cNvPr id="11" name="Group 5"/>
          <p:cNvGrpSpPr>
            <a:grpSpLocks/>
          </p:cNvGrpSpPr>
          <p:nvPr/>
        </p:nvGrpSpPr>
        <p:grpSpPr bwMode="auto">
          <a:xfrm>
            <a:off x="8285064" y="3123032"/>
            <a:ext cx="609600" cy="609600"/>
            <a:chOff x="3120" y="1872"/>
            <a:chExt cx="384" cy="384"/>
          </a:xfrm>
        </p:grpSpPr>
        <p:sp>
          <p:nvSpPr>
            <p:cNvPr id="27" name="Text Box 6"/>
            <p:cNvSpPr txBox="1">
              <a:spLocks noChangeArrowheads="1"/>
            </p:cNvSpPr>
            <p:nvPr/>
          </p:nvSpPr>
          <p:spPr bwMode="auto">
            <a:xfrm>
              <a:off x="3201" y="1931"/>
              <a:ext cx="239" cy="233"/>
            </a:xfrm>
            <a:prstGeom prst="rect">
              <a:avLst/>
            </a:prstGeom>
            <a:noFill/>
            <a:ln w="25400">
              <a:noFill/>
              <a:miter lim="800000"/>
              <a:headEnd/>
              <a:tailEnd/>
            </a:ln>
          </p:spPr>
          <p:txBody>
            <a:bodyPr wrap="none">
              <a:spAutoFit/>
            </a:bodyPr>
            <a:lstStyle/>
            <a:p>
              <a:pPr eaLnBrk="0" hangingPunct="0"/>
              <a:r>
                <a:rPr lang="en-US" sz="1800" dirty="0">
                  <a:latin typeface="Verdana" pitchFamily="34" charset="0"/>
                </a:rPr>
                <a:t>M</a:t>
              </a:r>
            </a:p>
          </p:txBody>
        </p:sp>
        <p:sp>
          <p:nvSpPr>
            <p:cNvPr id="28" name="Oval 7"/>
            <p:cNvSpPr>
              <a:spLocks noChangeArrowheads="1"/>
            </p:cNvSpPr>
            <p:nvPr/>
          </p:nvSpPr>
          <p:spPr bwMode="auto">
            <a:xfrm>
              <a:off x="3120" y="1872"/>
              <a:ext cx="384" cy="384"/>
            </a:xfrm>
            <a:prstGeom prst="ellipse">
              <a:avLst/>
            </a:prstGeom>
            <a:noFill/>
            <a:ln w="25400">
              <a:solidFill>
                <a:schemeClr val="tx1"/>
              </a:solidFill>
              <a:round/>
              <a:headEnd/>
              <a:tailEnd/>
            </a:ln>
          </p:spPr>
          <p:txBody>
            <a:bodyPr wrap="none" anchor="ctr"/>
            <a:lstStyle/>
            <a:p>
              <a:endParaRPr lang="en-US"/>
            </a:p>
          </p:txBody>
        </p:sp>
      </p:grpSp>
      <p:grpSp>
        <p:nvGrpSpPr>
          <p:cNvPr id="12" name="Group 8"/>
          <p:cNvGrpSpPr>
            <a:grpSpLocks/>
          </p:cNvGrpSpPr>
          <p:nvPr/>
        </p:nvGrpSpPr>
        <p:grpSpPr bwMode="auto">
          <a:xfrm>
            <a:off x="7218261" y="1675232"/>
            <a:ext cx="609600" cy="609600"/>
            <a:chOff x="2448" y="960"/>
            <a:chExt cx="384" cy="384"/>
          </a:xfrm>
        </p:grpSpPr>
        <p:sp>
          <p:nvSpPr>
            <p:cNvPr id="25" name="Text Box 9"/>
            <p:cNvSpPr txBox="1">
              <a:spLocks noChangeArrowheads="1"/>
            </p:cNvSpPr>
            <p:nvPr/>
          </p:nvSpPr>
          <p:spPr bwMode="auto">
            <a:xfrm>
              <a:off x="2543" y="1036"/>
              <a:ext cx="178" cy="233"/>
            </a:xfrm>
            <a:prstGeom prst="rect">
              <a:avLst/>
            </a:prstGeom>
            <a:noFill/>
            <a:ln w="25400">
              <a:noFill/>
              <a:miter lim="800000"/>
              <a:headEnd/>
              <a:tailEnd/>
            </a:ln>
          </p:spPr>
          <p:txBody>
            <a:bodyPr wrap="none">
              <a:spAutoFit/>
            </a:bodyPr>
            <a:lstStyle/>
            <a:p>
              <a:pPr eaLnBrk="0" hangingPunct="0"/>
              <a:r>
                <a:rPr lang="en-US" sz="1800" dirty="0">
                  <a:latin typeface="Verdana" pitchFamily="34" charset="0"/>
                </a:rPr>
                <a:t>I</a:t>
              </a:r>
            </a:p>
          </p:txBody>
        </p:sp>
        <p:sp>
          <p:nvSpPr>
            <p:cNvPr id="26" name="Oval 10"/>
            <p:cNvSpPr>
              <a:spLocks noChangeArrowheads="1"/>
            </p:cNvSpPr>
            <p:nvPr/>
          </p:nvSpPr>
          <p:spPr bwMode="auto">
            <a:xfrm>
              <a:off x="2448" y="960"/>
              <a:ext cx="384" cy="384"/>
            </a:xfrm>
            <a:prstGeom prst="ellipse">
              <a:avLst/>
            </a:prstGeom>
            <a:noFill/>
            <a:ln w="25400">
              <a:solidFill>
                <a:schemeClr val="tx1"/>
              </a:solidFill>
              <a:round/>
              <a:headEnd/>
              <a:tailEnd/>
            </a:ln>
          </p:spPr>
          <p:txBody>
            <a:bodyPr wrap="none" anchor="ctr"/>
            <a:lstStyle/>
            <a:p>
              <a:endParaRPr lang="en-US"/>
            </a:p>
          </p:txBody>
        </p:sp>
      </p:grpSp>
      <p:grpSp>
        <p:nvGrpSpPr>
          <p:cNvPr id="31" name="Group 30"/>
          <p:cNvGrpSpPr/>
          <p:nvPr/>
        </p:nvGrpSpPr>
        <p:grpSpPr>
          <a:xfrm>
            <a:off x="7751664" y="2173905"/>
            <a:ext cx="609600" cy="949127"/>
            <a:chOff x="7751664" y="2173905"/>
            <a:chExt cx="609600" cy="949127"/>
          </a:xfrm>
        </p:grpSpPr>
        <p:sp>
          <p:nvSpPr>
            <p:cNvPr id="14" name="Line 12"/>
            <p:cNvSpPr>
              <a:spLocks noChangeShapeType="1"/>
            </p:cNvSpPr>
            <p:nvPr/>
          </p:nvSpPr>
          <p:spPr bwMode="auto">
            <a:xfrm>
              <a:off x="7751664" y="2208632"/>
              <a:ext cx="609600" cy="914400"/>
            </a:xfrm>
            <a:prstGeom prst="line">
              <a:avLst/>
            </a:prstGeom>
            <a:noFill/>
            <a:ln w="25400">
              <a:solidFill>
                <a:srgbClr val="FF0000"/>
              </a:solidFill>
              <a:round/>
              <a:headEnd/>
              <a:tailEnd type="triangle" w="med" len="med"/>
            </a:ln>
          </p:spPr>
          <p:txBody>
            <a:bodyPr wrap="none" anchor="ctr"/>
            <a:lstStyle/>
            <a:p>
              <a:endParaRPr lang="en-US"/>
            </a:p>
          </p:txBody>
        </p:sp>
        <p:sp>
          <p:nvSpPr>
            <p:cNvPr id="19" name="Text Box 17"/>
            <p:cNvSpPr txBox="1">
              <a:spLocks noChangeArrowheads="1"/>
            </p:cNvSpPr>
            <p:nvPr/>
          </p:nvSpPr>
          <p:spPr bwMode="auto">
            <a:xfrm rot="3517261">
              <a:off x="7764714" y="2371549"/>
              <a:ext cx="765175" cy="369887"/>
            </a:xfrm>
            <a:prstGeom prst="rect">
              <a:avLst/>
            </a:prstGeom>
            <a:noFill/>
            <a:ln w="25400">
              <a:noFill/>
              <a:miter lim="800000"/>
              <a:headEnd/>
              <a:tailEnd/>
            </a:ln>
          </p:spPr>
          <p:txBody>
            <a:bodyPr wrap="none">
              <a:spAutoFit/>
            </a:bodyPr>
            <a:lstStyle/>
            <a:p>
              <a:pPr eaLnBrk="0" hangingPunct="0"/>
              <a:r>
                <a:rPr lang="en-US" sz="1800" i="1" dirty="0">
                  <a:latin typeface="Verdana" pitchFamily="34" charset="0"/>
                </a:rPr>
                <a:t>store</a:t>
              </a:r>
            </a:p>
          </p:txBody>
        </p:sp>
      </p:grpSp>
      <p:grpSp>
        <p:nvGrpSpPr>
          <p:cNvPr id="30" name="Group 29"/>
          <p:cNvGrpSpPr/>
          <p:nvPr/>
        </p:nvGrpSpPr>
        <p:grpSpPr>
          <a:xfrm>
            <a:off x="6684864" y="2201454"/>
            <a:ext cx="609600" cy="921578"/>
            <a:chOff x="6684864" y="2201454"/>
            <a:chExt cx="609600" cy="921578"/>
          </a:xfrm>
        </p:grpSpPr>
        <p:sp>
          <p:nvSpPr>
            <p:cNvPr id="13" name="Line 11"/>
            <p:cNvSpPr>
              <a:spLocks noChangeShapeType="1"/>
            </p:cNvSpPr>
            <p:nvPr/>
          </p:nvSpPr>
          <p:spPr bwMode="auto">
            <a:xfrm flipH="1">
              <a:off x="6684864" y="2208632"/>
              <a:ext cx="609600" cy="914400"/>
            </a:xfrm>
            <a:prstGeom prst="line">
              <a:avLst/>
            </a:prstGeom>
            <a:noFill/>
            <a:ln w="25400">
              <a:solidFill>
                <a:srgbClr val="FF0000"/>
              </a:solidFill>
              <a:round/>
              <a:headEnd/>
              <a:tailEnd type="triangle" w="med" len="med"/>
            </a:ln>
          </p:spPr>
          <p:txBody>
            <a:bodyPr wrap="none" anchor="ctr"/>
            <a:lstStyle/>
            <a:p>
              <a:endParaRPr lang="en-US"/>
            </a:p>
          </p:txBody>
        </p:sp>
        <p:sp>
          <p:nvSpPr>
            <p:cNvPr id="20" name="Text Box 18"/>
            <p:cNvSpPr txBox="1">
              <a:spLocks noChangeArrowheads="1"/>
            </p:cNvSpPr>
            <p:nvPr/>
          </p:nvSpPr>
          <p:spPr bwMode="auto">
            <a:xfrm rot="18178488">
              <a:off x="6594591" y="2349091"/>
              <a:ext cx="665162" cy="369887"/>
            </a:xfrm>
            <a:prstGeom prst="rect">
              <a:avLst/>
            </a:prstGeom>
            <a:noFill/>
            <a:ln w="25400">
              <a:noFill/>
              <a:miter lim="800000"/>
              <a:headEnd/>
              <a:tailEnd/>
            </a:ln>
          </p:spPr>
          <p:txBody>
            <a:bodyPr wrap="none">
              <a:spAutoFit/>
            </a:bodyPr>
            <a:lstStyle/>
            <a:p>
              <a:pPr eaLnBrk="0" hangingPunct="0"/>
              <a:r>
                <a:rPr lang="en-US" sz="1800" i="1" dirty="0">
                  <a:latin typeface="Verdana" pitchFamily="34" charset="0"/>
                </a:rPr>
                <a:t>load</a:t>
              </a:r>
            </a:p>
          </p:txBody>
        </p:sp>
      </p:grpSp>
      <p:grpSp>
        <p:nvGrpSpPr>
          <p:cNvPr id="34" name="Group 33"/>
          <p:cNvGrpSpPr/>
          <p:nvPr/>
        </p:nvGrpSpPr>
        <p:grpSpPr>
          <a:xfrm>
            <a:off x="6657877" y="3748507"/>
            <a:ext cx="1757362" cy="587375"/>
            <a:chOff x="6657877" y="3748507"/>
            <a:chExt cx="1757362" cy="587375"/>
          </a:xfrm>
        </p:grpSpPr>
        <p:sp>
          <p:nvSpPr>
            <p:cNvPr id="18" name="Freeform 16"/>
            <p:cNvSpPr>
              <a:spLocks/>
            </p:cNvSpPr>
            <p:nvPr/>
          </p:nvSpPr>
          <p:spPr bwMode="auto">
            <a:xfrm>
              <a:off x="6657877" y="3748507"/>
              <a:ext cx="1757362" cy="277813"/>
            </a:xfrm>
            <a:custGeom>
              <a:avLst/>
              <a:gdLst>
                <a:gd name="T0" fmla="*/ 1107 w 1107"/>
                <a:gd name="T1" fmla="*/ 10 h 175"/>
                <a:gd name="T2" fmla="*/ 946 w 1107"/>
                <a:gd name="T3" fmla="*/ 175 h 175"/>
                <a:gd name="T4" fmla="*/ 119 w 1107"/>
                <a:gd name="T5" fmla="*/ 175 h 175"/>
                <a:gd name="T6" fmla="*/ 0 w 1107"/>
                <a:gd name="T7" fmla="*/ 0 h 175"/>
                <a:gd name="T8" fmla="*/ 0 60000 65536"/>
                <a:gd name="T9" fmla="*/ 0 60000 65536"/>
                <a:gd name="T10" fmla="*/ 0 60000 65536"/>
                <a:gd name="T11" fmla="*/ 0 60000 65536"/>
                <a:gd name="T12" fmla="*/ 0 w 1107"/>
                <a:gd name="T13" fmla="*/ 0 h 175"/>
                <a:gd name="T14" fmla="*/ 1107 w 1107"/>
                <a:gd name="T15" fmla="*/ 175 h 175"/>
              </a:gdLst>
              <a:ahLst/>
              <a:cxnLst>
                <a:cxn ang="T8">
                  <a:pos x="T0" y="T1"/>
                </a:cxn>
                <a:cxn ang="T9">
                  <a:pos x="T2" y="T3"/>
                </a:cxn>
                <a:cxn ang="T10">
                  <a:pos x="T4" y="T5"/>
                </a:cxn>
                <a:cxn ang="T11">
                  <a:pos x="T6" y="T7"/>
                </a:cxn>
              </a:cxnLst>
              <a:rect l="T12" t="T13" r="T14" b="T15"/>
              <a:pathLst>
                <a:path w="1107" h="175">
                  <a:moveTo>
                    <a:pt x="1107" y="10"/>
                  </a:moveTo>
                  <a:lnTo>
                    <a:pt x="946" y="175"/>
                  </a:lnTo>
                  <a:lnTo>
                    <a:pt x="119" y="175"/>
                  </a:lnTo>
                  <a:lnTo>
                    <a:pt x="0" y="0"/>
                  </a:lnTo>
                </a:path>
              </a:pathLst>
            </a:custGeom>
            <a:noFill/>
            <a:ln w="25400" cap="flat" cmpd="sng">
              <a:solidFill>
                <a:srgbClr val="FF0000"/>
              </a:solidFill>
              <a:prstDash val="solid"/>
              <a:round/>
              <a:headEnd type="none" w="med" len="med"/>
              <a:tailEnd type="triangle" w="med" len="med"/>
            </a:ln>
          </p:spPr>
          <p:txBody>
            <a:bodyPr wrap="none" anchor="ctr"/>
            <a:lstStyle/>
            <a:p>
              <a:endParaRPr lang="en-US"/>
            </a:p>
          </p:txBody>
        </p:sp>
        <p:sp>
          <p:nvSpPr>
            <p:cNvPr id="21" name="Text Box 19"/>
            <p:cNvSpPr txBox="1">
              <a:spLocks noChangeArrowheads="1"/>
            </p:cNvSpPr>
            <p:nvPr/>
          </p:nvSpPr>
          <p:spPr bwMode="auto">
            <a:xfrm>
              <a:off x="6881714" y="3965995"/>
              <a:ext cx="1395413" cy="369887"/>
            </a:xfrm>
            <a:prstGeom prst="rect">
              <a:avLst/>
            </a:prstGeom>
            <a:noFill/>
            <a:ln w="25400">
              <a:noFill/>
              <a:miter lim="800000"/>
              <a:headEnd/>
              <a:tailEnd/>
            </a:ln>
          </p:spPr>
          <p:txBody>
            <a:bodyPr wrap="none">
              <a:spAutoFit/>
            </a:bodyPr>
            <a:lstStyle/>
            <a:p>
              <a:pPr eaLnBrk="0" hangingPunct="0"/>
              <a:r>
                <a:rPr lang="en-US" sz="1800" i="1">
                  <a:latin typeface="Verdana" pitchFamily="34" charset="0"/>
                </a:rPr>
                <a:t>write-back</a:t>
              </a:r>
            </a:p>
          </p:txBody>
        </p:sp>
      </p:grpSp>
      <p:grpSp>
        <p:nvGrpSpPr>
          <p:cNvPr id="5" name="Group 4"/>
          <p:cNvGrpSpPr/>
          <p:nvPr/>
        </p:nvGrpSpPr>
        <p:grpSpPr>
          <a:xfrm>
            <a:off x="6324190" y="1568572"/>
            <a:ext cx="859149" cy="1546523"/>
            <a:chOff x="6324190" y="1568572"/>
            <a:chExt cx="859149" cy="1546523"/>
          </a:xfrm>
        </p:grpSpPr>
        <p:sp>
          <p:nvSpPr>
            <p:cNvPr id="15" name="Freeform 13"/>
            <p:cNvSpPr>
              <a:spLocks/>
            </p:cNvSpPr>
            <p:nvPr/>
          </p:nvSpPr>
          <p:spPr bwMode="auto">
            <a:xfrm>
              <a:off x="6353077" y="1981620"/>
              <a:ext cx="830262" cy="1133475"/>
            </a:xfrm>
            <a:custGeom>
              <a:avLst/>
              <a:gdLst>
                <a:gd name="T0" fmla="*/ 0 w 523"/>
                <a:gd name="T1" fmla="*/ 714 h 714"/>
                <a:gd name="T2" fmla="*/ 0 w 523"/>
                <a:gd name="T3" fmla="*/ 466 h 714"/>
                <a:gd name="T4" fmla="*/ 357 w 523"/>
                <a:gd name="T5" fmla="*/ 0 h 714"/>
                <a:gd name="T6" fmla="*/ 523 w 523"/>
                <a:gd name="T7" fmla="*/ 0 h 714"/>
                <a:gd name="T8" fmla="*/ 0 60000 65536"/>
                <a:gd name="T9" fmla="*/ 0 60000 65536"/>
                <a:gd name="T10" fmla="*/ 0 60000 65536"/>
                <a:gd name="T11" fmla="*/ 0 60000 65536"/>
                <a:gd name="T12" fmla="*/ 0 w 523"/>
                <a:gd name="T13" fmla="*/ 0 h 714"/>
                <a:gd name="T14" fmla="*/ 523 w 523"/>
                <a:gd name="T15" fmla="*/ 714 h 714"/>
              </a:gdLst>
              <a:ahLst/>
              <a:cxnLst>
                <a:cxn ang="T8">
                  <a:pos x="T0" y="T1"/>
                </a:cxn>
                <a:cxn ang="T9">
                  <a:pos x="T2" y="T3"/>
                </a:cxn>
                <a:cxn ang="T10">
                  <a:pos x="T4" y="T5"/>
                </a:cxn>
                <a:cxn ang="T11">
                  <a:pos x="T6" y="T7"/>
                </a:cxn>
              </a:cxnLst>
              <a:rect l="T12" t="T13" r="T14" b="T15"/>
              <a:pathLst>
                <a:path w="523" h="714">
                  <a:moveTo>
                    <a:pt x="0" y="714"/>
                  </a:moveTo>
                  <a:lnTo>
                    <a:pt x="0" y="466"/>
                  </a:lnTo>
                  <a:lnTo>
                    <a:pt x="357" y="0"/>
                  </a:lnTo>
                  <a:lnTo>
                    <a:pt x="523" y="0"/>
                  </a:lnTo>
                </a:path>
              </a:pathLst>
            </a:custGeom>
            <a:noFill/>
            <a:ln w="25400" cap="flat" cmpd="sng">
              <a:solidFill>
                <a:srgbClr val="FF0000"/>
              </a:solidFill>
              <a:prstDash val="solid"/>
              <a:round/>
              <a:headEnd type="none" w="med" len="med"/>
              <a:tailEnd type="triangle" w="med" len="med"/>
            </a:ln>
          </p:spPr>
          <p:txBody>
            <a:bodyPr wrap="none" anchor="ctr"/>
            <a:lstStyle/>
            <a:p>
              <a:endParaRPr lang="en-US"/>
            </a:p>
          </p:txBody>
        </p:sp>
        <p:sp>
          <p:nvSpPr>
            <p:cNvPr id="22" name="Text Box 20"/>
            <p:cNvSpPr txBox="1">
              <a:spLocks noChangeArrowheads="1"/>
            </p:cNvSpPr>
            <p:nvPr/>
          </p:nvSpPr>
          <p:spPr bwMode="auto">
            <a:xfrm rot="18295506">
              <a:off x="5860640" y="2032122"/>
              <a:ext cx="1296988" cy="369887"/>
            </a:xfrm>
            <a:prstGeom prst="rect">
              <a:avLst/>
            </a:prstGeom>
            <a:noFill/>
            <a:ln w="25400">
              <a:noFill/>
              <a:miter lim="800000"/>
              <a:headEnd/>
              <a:tailEnd/>
            </a:ln>
          </p:spPr>
          <p:txBody>
            <a:bodyPr wrap="none">
              <a:spAutoFit/>
            </a:bodyPr>
            <a:lstStyle/>
            <a:p>
              <a:pPr eaLnBrk="0" hangingPunct="0"/>
              <a:r>
                <a:rPr lang="en-US" sz="1800" i="1" dirty="0">
                  <a:latin typeface="Verdana" pitchFamily="34" charset="0"/>
                </a:rPr>
                <a:t>invalidate</a:t>
              </a:r>
            </a:p>
          </p:txBody>
        </p:sp>
      </p:grpSp>
      <p:grpSp>
        <p:nvGrpSpPr>
          <p:cNvPr id="32" name="Group 31"/>
          <p:cNvGrpSpPr/>
          <p:nvPr/>
        </p:nvGrpSpPr>
        <p:grpSpPr>
          <a:xfrm>
            <a:off x="7885014" y="1830526"/>
            <a:ext cx="830263" cy="1248056"/>
            <a:chOff x="7885014" y="1830526"/>
            <a:chExt cx="830263" cy="1248056"/>
          </a:xfrm>
        </p:grpSpPr>
        <p:sp>
          <p:nvSpPr>
            <p:cNvPr id="16" name="Freeform 14"/>
            <p:cNvSpPr>
              <a:spLocks/>
            </p:cNvSpPr>
            <p:nvPr/>
          </p:nvSpPr>
          <p:spPr bwMode="auto">
            <a:xfrm rot="10800000" flipV="1">
              <a:off x="7885014" y="1945107"/>
              <a:ext cx="830263" cy="1133475"/>
            </a:xfrm>
            <a:custGeom>
              <a:avLst/>
              <a:gdLst>
                <a:gd name="T0" fmla="*/ 0 w 523"/>
                <a:gd name="T1" fmla="*/ 714 h 714"/>
                <a:gd name="T2" fmla="*/ 0 w 523"/>
                <a:gd name="T3" fmla="*/ 466 h 714"/>
                <a:gd name="T4" fmla="*/ 357 w 523"/>
                <a:gd name="T5" fmla="*/ 0 h 714"/>
                <a:gd name="T6" fmla="*/ 523 w 523"/>
                <a:gd name="T7" fmla="*/ 0 h 714"/>
                <a:gd name="T8" fmla="*/ 0 60000 65536"/>
                <a:gd name="T9" fmla="*/ 0 60000 65536"/>
                <a:gd name="T10" fmla="*/ 0 60000 65536"/>
                <a:gd name="T11" fmla="*/ 0 60000 65536"/>
                <a:gd name="T12" fmla="*/ 0 w 523"/>
                <a:gd name="T13" fmla="*/ 0 h 714"/>
                <a:gd name="T14" fmla="*/ 523 w 523"/>
                <a:gd name="T15" fmla="*/ 714 h 714"/>
              </a:gdLst>
              <a:ahLst/>
              <a:cxnLst>
                <a:cxn ang="T8">
                  <a:pos x="T0" y="T1"/>
                </a:cxn>
                <a:cxn ang="T9">
                  <a:pos x="T2" y="T3"/>
                </a:cxn>
                <a:cxn ang="T10">
                  <a:pos x="T4" y="T5"/>
                </a:cxn>
                <a:cxn ang="T11">
                  <a:pos x="T6" y="T7"/>
                </a:cxn>
              </a:cxnLst>
              <a:rect l="T12" t="T13" r="T14" b="T15"/>
              <a:pathLst>
                <a:path w="523" h="714">
                  <a:moveTo>
                    <a:pt x="0" y="714"/>
                  </a:moveTo>
                  <a:lnTo>
                    <a:pt x="0" y="466"/>
                  </a:lnTo>
                  <a:lnTo>
                    <a:pt x="357" y="0"/>
                  </a:lnTo>
                  <a:lnTo>
                    <a:pt x="523" y="0"/>
                  </a:lnTo>
                </a:path>
              </a:pathLst>
            </a:custGeom>
            <a:noFill/>
            <a:ln w="25400" cap="rnd" cmpd="sng">
              <a:solidFill>
                <a:srgbClr val="FF0000"/>
              </a:solidFill>
              <a:prstDash val="sysDot"/>
              <a:round/>
              <a:headEnd type="none" w="med" len="med"/>
              <a:tailEnd type="triangle" w="med" len="med"/>
            </a:ln>
          </p:spPr>
          <p:txBody>
            <a:bodyPr wrap="none" anchor="ctr"/>
            <a:lstStyle/>
            <a:p>
              <a:endParaRPr lang="en-US"/>
            </a:p>
          </p:txBody>
        </p:sp>
        <p:sp>
          <p:nvSpPr>
            <p:cNvPr id="23" name="Text Box 21"/>
            <p:cNvSpPr txBox="1">
              <a:spLocks noChangeArrowheads="1"/>
            </p:cNvSpPr>
            <p:nvPr/>
          </p:nvSpPr>
          <p:spPr bwMode="auto">
            <a:xfrm rot="3159331">
              <a:off x="8154656" y="2013882"/>
              <a:ext cx="736600" cy="369887"/>
            </a:xfrm>
            <a:prstGeom prst="rect">
              <a:avLst/>
            </a:prstGeom>
            <a:noFill/>
            <a:ln w="25400">
              <a:noFill/>
              <a:miter lim="800000"/>
              <a:headEnd/>
              <a:tailEnd/>
            </a:ln>
          </p:spPr>
          <p:txBody>
            <a:bodyPr wrap="none">
              <a:spAutoFit/>
            </a:bodyPr>
            <a:lstStyle/>
            <a:p>
              <a:pPr eaLnBrk="0" hangingPunct="0"/>
              <a:r>
                <a:rPr lang="en-US" sz="1800" i="1" dirty="0">
                  <a:latin typeface="Verdana" pitchFamily="34" charset="0"/>
                </a:rPr>
                <a:t>flush</a:t>
              </a:r>
            </a:p>
          </p:txBody>
        </p:sp>
      </p:grpSp>
      <p:grpSp>
        <p:nvGrpSpPr>
          <p:cNvPr id="33" name="Group 32"/>
          <p:cNvGrpSpPr/>
          <p:nvPr/>
        </p:nvGrpSpPr>
        <p:grpSpPr>
          <a:xfrm>
            <a:off x="6870602" y="3370682"/>
            <a:ext cx="1354137" cy="369888"/>
            <a:chOff x="6870602" y="3370682"/>
            <a:chExt cx="1354137" cy="369888"/>
          </a:xfrm>
        </p:grpSpPr>
        <p:sp>
          <p:nvSpPr>
            <p:cNvPr id="17" name="Line 15"/>
            <p:cNvSpPr>
              <a:spLocks noChangeShapeType="1"/>
            </p:cNvSpPr>
            <p:nvPr/>
          </p:nvSpPr>
          <p:spPr bwMode="auto">
            <a:xfrm>
              <a:off x="6870602" y="3427832"/>
              <a:ext cx="1354137" cy="0"/>
            </a:xfrm>
            <a:prstGeom prst="line">
              <a:avLst/>
            </a:prstGeom>
            <a:noFill/>
            <a:ln w="25400" cap="rnd">
              <a:solidFill>
                <a:srgbClr val="FF0000"/>
              </a:solidFill>
              <a:prstDash val="sysDot"/>
              <a:round/>
              <a:headEnd/>
              <a:tailEnd type="triangle" w="med" len="med"/>
            </a:ln>
          </p:spPr>
          <p:txBody>
            <a:bodyPr wrap="none" anchor="ctr"/>
            <a:lstStyle/>
            <a:p>
              <a:endParaRPr lang="en-US"/>
            </a:p>
          </p:txBody>
        </p:sp>
        <p:sp>
          <p:nvSpPr>
            <p:cNvPr id="24" name="Text Box 22"/>
            <p:cNvSpPr txBox="1">
              <a:spLocks noChangeArrowheads="1"/>
            </p:cNvSpPr>
            <p:nvPr/>
          </p:nvSpPr>
          <p:spPr bwMode="auto">
            <a:xfrm>
              <a:off x="7123014" y="3370682"/>
              <a:ext cx="765175" cy="369888"/>
            </a:xfrm>
            <a:prstGeom prst="rect">
              <a:avLst/>
            </a:prstGeom>
            <a:noFill/>
            <a:ln w="25400">
              <a:noFill/>
              <a:miter lim="800000"/>
              <a:headEnd/>
              <a:tailEnd/>
            </a:ln>
          </p:spPr>
          <p:txBody>
            <a:bodyPr wrap="none">
              <a:spAutoFit/>
            </a:bodyPr>
            <a:lstStyle/>
            <a:p>
              <a:pPr eaLnBrk="0" hangingPunct="0"/>
              <a:r>
                <a:rPr lang="en-US" sz="1800" i="1" dirty="0">
                  <a:latin typeface="Verdana" pitchFamily="34" charset="0"/>
                </a:rPr>
                <a:t>store</a:t>
              </a:r>
            </a:p>
          </p:txBody>
        </p:sp>
      </p:grpSp>
      <p:sp>
        <p:nvSpPr>
          <p:cNvPr id="29" name="Content Placeholder 2"/>
          <p:cNvSpPr txBox="1">
            <a:spLocks/>
          </p:cNvSpPr>
          <p:nvPr/>
        </p:nvSpPr>
        <p:spPr bwMode="auto">
          <a:xfrm>
            <a:off x="604569" y="1536418"/>
            <a:ext cx="5529531" cy="35461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10000"/>
              <a:buFont typeface="Wingdings" pitchFamily="2" charset="2"/>
              <a:buBlip>
                <a:blip r:embed="rId2"/>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a:lstStyle>
          <a:p>
            <a:pPr>
              <a:defRPr/>
            </a:pPr>
            <a:r>
              <a:rPr lang="en-US" sz="2400" kern="0" dirty="0"/>
              <a:t>The states M, S, I can be thought of as an order M&gt;S&gt;I</a:t>
            </a:r>
          </a:p>
          <a:p>
            <a:pPr lvl="1"/>
            <a:r>
              <a:rPr lang="en-US" sz="2000" i="1" kern="0" dirty="0">
                <a:solidFill>
                  <a:srgbClr val="C00000"/>
                </a:solidFill>
              </a:rPr>
              <a:t>Upgrade: </a:t>
            </a:r>
            <a:r>
              <a:rPr lang="en-US" sz="2000" kern="0" dirty="0"/>
              <a:t>A cache miss causes transition from a lower state to a higher state</a:t>
            </a:r>
            <a:endParaRPr lang="en-US" sz="2000" i="1" kern="0" dirty="0"/>
          </a:p>
          <a:p>
            <a:pPr lvl="1"/>
            <a:r>
              <a:rPr lang="en-US" sz="2000" i="1" kern="0" dirty="0">
                <a:solidFill>
                  <a:srgbClr val="C00000"/>
                </a:solidFill>
              </a:rPr>
              <a:t>Downgrade: </a:t>
            </a:r>
            <a:r>
              <a:rPr lang="en-US" sz="2000" kern="0" dirty="0"/>
              <a:t>A write-back or invalidation causes a transition from a higher state to a lower state</a:t>
            </a:r>
          </a:p>
          <a:p>
            <a:pPr lvl="2"/>
            <a:r>
              <a:rPr lang="en-US" sz="2000" i="1" kern="0" dirty="0">
                <a:solidFill>
                  <a:srgbClr val="C00000"/>
                </a:solidFill>
              </a:rPr>
              <a:t>Voluntary Downgrade: </a:t>
            </a:r>
            <a:r>
              <a:rPr lang="en-US" sz="2000" kern="0" dirty="0"/>
              <a:t>Eviction (aka flush) due to lack of space</a:t>
            </a:r>
          </a:p>
        </p:txBody>
      </p:sp>
      <p:sp>
        <p:nvSpPr>
          <p:cNvPr id="3" name="Date Placeholder 2">
            <a:extLst>
              <a:ext uri="{FF2B5EF4-FFF2-40B4-BE49-F238E27FC236}">
                <a16:creationId xmlns:a16="http://schemas.microsoft.com/office/drawing/2014/main" id="{0A9FDAEC-5056-E5DC-5BC7-5A694F8D80C0}"/>
              </a:ext>
            </a:extLst>
          </p:cNvPr>
          <p:cNvSpPr>
            <a:spLocks noGrp="1"/>
          </p:cNvSpPr>
          <p:nvPr>
            <p:ph type="dt" sz="half" idx="10"/>
          </p:nvPr>
        </p:nvSpPr>
        <p:spPr/>
        <p:txBody>
          <a:bodyPr/>
          <a:lstStyle/>
          <a:p>
            <a:pPr>
              <a:defRPr/>
            </a:pPr>
            <a:r>
              <a:rPr lang="en-US"/>
              <a:t>March 21, 2024</a:t>
            </a:r>
            <a:endParaRPr lang="en-US" dirty="0"/>
          </a:p>
        </p:txBody>
      </p:sp>
      <p:sp>
        <p:nvSpPr>
          <p:cNvPr id="6" name="Slide Number Placeholder 5">
            <a:extLst>
              <a:ext uri="{FF2B5EF4-FFF2-40B4-BE49-F238E27FC236}">
                <a16:creationId xmlns:a16="http://schemas.microsoft.com/office/drawing/2014/main" id="{A6EAD45C-AB4E-D9D5-25D1-05C93AFBE1BB}"/>
              </a:ext>
            </a:extLst>
          </p:cNvPr>
          <p:cNvSpPr>
            <a:spLocks noGrp="1"/>
          </p:cNvSpPr>
          <p:nvPr>
            <p:ph type="sldNum" sz="quarter" idx="11"/>
          </p:nvPr>
        </p:nvSpPr>
        <p:spPr/>
        <p:txBody>
          <a:bodyPr/>
          <a:lstStyle/>
          <a:p>
            <a:r>
              <a:rPr lang="en-US" dirty="0"/>
              <a:t>L13-</a:t>
            </a:r>
            <a:fld id="{53294580-05E8-4585-908E-66FCC5062CA7}" type="slidenum">
              <a:rPr lang="en-US" smtClean="0"/>
              <a:pPr>
                <a:defRPr/>
              </a:pPr>
              <a:t>9</a:t>
            </a:fld>
            <a:endParaRPr lang="en-US"/>
          </a:p>
        </p:txBody>
      </p:sp>
    </p:spTree>
    <p:extLst>
      <p:ext uri="{BB962C8B-B14F-4D97-AF65-F5344CB8AC3E}">
        <p14:creationId xmlns:p14="http://schemas.microsoft.com/office/powerpoint/2010/main" val="993713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20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20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Designs\Blueprint.pot</Template>
  <TotalTime>47614</TotalTime>
  <Words>2796</Words>
  <Application>Microsoft Office PowerPoint</Application>
  <PresentationFormat>On-screen Show (4:3)</PresentationFormat>
  <Paragraphs>482</Paragraphs>
  <Slides>27</Slides>
  <Notes>8</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Blueprint</vt:lpstr>
      <vt:lpstr>PowerPoint Presentation</vt:lpstr>
      <vt:lpstr>SC and caches</vt:lpstr>
      <vt:lpstr>Cache-coherence problem</vt:lpstr>
      <vt:lpstr>Shared Memory Systems</vt:lpstr>
      <vt:lpstr>Cache-Coherent Memory</vt:lpstr>
      <vt:lpstr>Maintaining Coherence</vt:lpstr>
      <vt:lpstr>Cache Coherence Protocols</vt:lpstr>
      <vt:lpstr>State and actions needed to maintain Cache Coherence</vt:lpstr>
      <vt:lpstr>State ordering to develop protocols</vt:lpstr>
      <vt:lpstr>Protocols are distributed! Fundamental assumptions</vt:lpstr>
      <vt:lpstr>Directory State Encoding Two-level (L1, M) system</vt:lpstr>
      <vt:lpstr>Coherence Messages an abstract view</vt:lpstr>
      <vt:lpstr>Coherence Messages an abstract view</vt:lpstr>
      <vt:lpstr>Network Requirements</vt:lpstr>
      <vt:lpstr>Protocol Implementation</vt:lpstr>
      <vt:lpstr>Consequences of distributed protocol</vt:lpstr>
      <vt:lpstr>Example: CC protocol implementation for blocking caches</vt:lpstr>
      <vt:lpstr>Scenarios to be handled</vt:lpstr>
      <vt:lpstr>Req method Hit processing</vt:lpstr>
      <vt:lpstr>Start-miss &amp; Send-fill rules</vt:lpstr>
      <vt:lpstr>Wait-fill &amp; Proc Resp rule</vt:lpstr>
      <vt:lpstr>Parent Responds</vt:lpstr>
      <vt:lpstr>Parent (Downgrade) Requests</vt:lpstr>
      <vt:lpstr>Parent receives Response</vt:lpstr>
      <vt:lpstr>Child Responds Incoming downgrade requests in L1</vt:lpstr>
      <vt:lpstr>Child Voluntarily downgrades </vt:lpstr>
      <vt:lpstr>Invariants for a CC-protocol design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Bluespec technical deep dive</dc:title>
  <dc:creator>Nikhil</dc:creator>
  <cp:lastModifiedBy>Krishna, Tushar</cp:lastModifiedBy>
  <cp:revision>1511</cp:revision>
  <cp:lastPrinted>2015-11-18T19:11:44Z</cp:lastPrinted>
  <dcterms:created xsi:type="dcterms:W3CDTF">2003-01-21T19:25:41Z</dcterms:created>
  <dcterms:modified xsi:type="dcterms:W3CDTF">2024-04-10T13:36:06Z</dcterms:modified>
</cp:coreProperties>
</file>